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Lst>
  <p:sldSz cx="9144000" cy="5143500" type="screen16x9"/>
  <p:notesSz cx="6858000" cy="9144000"/>
  <p:embeddedFontLst>
    <p:embeddedFont>
      <p:font typeface="Roboto" panose="02000000000000000000" pitchFamily="2" charset="0"/>
      <p:regular r:id="rId31"/>
      <p:bold r:id="rId32"/>
      <p:italic r:id="rId33"/>
      <p:boldItalic r:id="rId3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0" d="100"/>
          <a:sy n="100" d="100"/>
        </p:scale>
        <p:origin x="300" y="5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3.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2.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f438d952f8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f438d952f8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f438d952f8_0_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f438d952f8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f438d952f8_0_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f438d952f8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1359a8bcb77_0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1359a8bcb77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f438d952f8_0_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f438d952f8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1358b3328db_0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1358b3328db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1358b3328db_1_3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1358b3328db_1_3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1358b3328db_0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1358b3328db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1358b3328db_1_3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g1358b3328db_1_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1358b3328db_1_3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1358b3328db_1_3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1358b3328db_1_3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1358b3328db_1_3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g1358b3328db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g1358b3328db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1359a8bcb77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1359a8bcb7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f438d952f8_0_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f438d952f8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f438d952f8_0_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f438d952f8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1358b3328db_1_3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1358b3328db_1_3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1358b3328db_1_3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1358b3328db_1_3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1358b3328db_1_3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1358b3328db_1_3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1358b3328db_1_3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1358b3328db_1_3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1358b3328db_1_3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1358b3328db_1_3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1359a8bcb77_2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1359a8bcb77_2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1358b3328db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 name="Google Shape;66;g1358b3328db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f438d952f8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f438d952f8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gf438d952f8_0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 name="Google Shape;79;gf438d952f8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f438d952f8_0_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f438d952f8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f438d952f8_0_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f438d952f8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f438d952f8_0_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f438d952f8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f438d952f8_0_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f438d952f8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rgbClr val="B6D7A8"/>
            </a:gs>
            <a:gs pos="100000">
              <a:srgbClr val="045962"/>
            </a:gs>
          </a:gsLst>
          <a:lin ang="5400012"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7.gif"/></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3"/>
        <p:cNvGrpSpPr/>
        <p:nvPr/>
      </p:nvGrpSpPr>
      <p:grpSpPr>
        <a:xfrm>
          <a:off x="0" y="0"/>
          <a:ext cx="0" cy="0"/>
          <a:chOff x="0" y="0"/>
          <a:chExt cx="0" cy="0"/>
        </a:xfrm>
      </p:grpSpPr>
      <p:pic>
        <p:nvPicPr>
          <p:cNvPr id="54" name="Google Shape;54;p13"/>
          <p:cNvPicPr preferRelativeResize="0"/>
          <p:nvPr/>
        </p:nvPicPr>
        <p:blipFill rotWithShape="1">
          <a:blip r:embed="rId4">
            <a:alphaModFix/>
          </a:blip>
          <a:srcRect l="-1246" r="80193" b="61691"/>
          <a:stretch/>
        </p:blipFill>
        <p:spPr>
          <a:xfrm>
            <a:off x="3704187" y="329775"/>
            <a:ext cx="1849176" cy="2357950"/>
          </a:xfrm>
          <a:prstGeom prst="rect">
            <a:avLst/>
          </a:prstGeom>
          <a:noFill/>
          <a:ln>
            <a:noFill/>
          </a:ln>
          <a:effectLst>
            <a:outerShdw blurRad="57150" dist="19050" dir="5400000" algn="bl" rotWithShape="0">
              <a:srgbClr val="000000">
                <a:alpha val="50000"/>
              </a:srgbClr>
            </a:outerShdw>
          </a:effectLst>
        </p:spPr>
      </p:pic>
      <p:sp>
        <p:nvSpPr>
          <p:cNvPr id="55" name="Google Shape;55;p13"/>
          <p:cNvSpPr txBox="1">
            <a:spLocks noGrp="1"/>
          </p:cNvSpPr>
          <p:nvPr>
            <p:ph type="subTitle" idx="1"/>
          </p:nvPr>
        </p:nvSpPr>
        <p:spPr>
          <a:xfrm>
            <a:off x="311700" y="2687725"/>
            <a:ext cx="8520600" cy="1753800"/>
          </a:xfrm>
          <a:prstGeom prst="rect">
            <a:avLst/>
          </a:prstGeom>
        </p:spPr>
        <p:txBody>
          <a:bodyPr spcFirstLastPara="1" wrap="square" lIns="91425" tIns="91425" rIns="91425" bIns="91425" anchor="t" anchorCtr="0">
            <a:normAutofit lnSpcReduction="20000"/>
          </a:bodyPr>
          <a:lstStyle/>
          <a:p>
            <a:pPr marL="0" lvl="0" indent="0" algn="ctr" rtl="0">
              <a:lnSpc>
                <a:spcPct val="150000"/>
              </a:lnSpc>
              <a:spcBef>
                <a:spcPts val="0"/>
              </a:spcBef>
              <a:spcAft>
                <a:spcPts val="0"/>
              </a:spcAft>
              <a:buNone/>
            </a:pPr>
            <a:r>
              <a:rPr lang="en">
                <a:solidFill>
                  <a:schemeClr val="lt1"/>
                </a:solidFill>
              </a:rPr>
              <a:t>Alize Sevgi Yalçınkaya</a:t>
            </a:r>
            <a:endParaRPr>
              <a:solidFill>
                <a:schemeClr val="lt1"/>
              </a:solidFill>
            </a:endParaRPr>
          </a:p>
          <a:p>
            <a:pPr marL="0" lvl="0" indent="0" algn="ctr" rtl="0">
              <a:lnSpc>
                <a:spcPct val="150000"/>
              </a:lnSpc>
              <a:spcBef>
                <a:spcPts val="0"/>
              </a:spcBef>
              <a:spcAft>
                <a:spcPts val="0"/>
              </a:spcAft>
              <a:buNone/>
            </a:pPr>
            <a:r>
              <a:rPr lang="en">
                <a:solidFill>
                  <a:schemeClr val="lt1"/>
                </a:solidFill>
              </a:rPr>
              <a:t>Berkay Çağrı Soylu</a:t>
            </a:r>
            <a:endParaRPr>
              <a:solidFill>
                <a:schemeClr val="lt1"/>
              </a:solidFill>
            </a:endParaRPr>
          </a:p>
          <a:p>
            <a:pPr marL="0" lvl="0" indent="0" algn="ctr" rtl="0">
              <a:lnSpc>
                <a:spcPct val="150000"/>
              </a:lnSpc>
              <a:spcBef>
                <a:spcPts val="0"/>
              </a:spcBef>
              <a:spcAft>
                <a:spcPts val="0"/>
              </a:spcAft>
              <a:buNone/>
            </a:pPr>
            <a:r>
              <a:rPr lang="en">
                <a:solidFill>
                  <a:schemeClr val="lt1"/>
                </a:solidFill>
              </a:rPr>
              <a:t>Berke Sezgin</a:t>
            </a:r>
            <a:endParaRPr>
              <a:solidFill>
                <a:schemeClr val="lt1"/>
              </a:solidFill>
            </a:endParaRPr>
          </a:p>
        </p:txBody>
      </p:sp>
      <p:sp>
        <p:nvSpPr>
          <p:cNvPr id="56" name="Google Shape;56;p13"/>
          <p:cNvSpPr txBox="1">
            <a:spLocks noGrp="1"/>
          </p:cNvSpPr>
          <p:nvPr>
            <p:ph type="subTitle" idx="1"/>
          </p:nvPr>
        </p:nvSpPr>
        <p:spPr>
          <a:xfrm>
            <a:off x="379050" y="4378950"/>
            <a:ext cx="8385900" cy="595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833">
                <a:solidFill>
                  <a:schemeClr val="dk1"/>
                </a:solidFill>
                <a:highlight>
                  <a:schemeClr val="lt2"/>
                </a:highlight>
              </a:rPr>
              <a:t>ENS 492 PRESENTATION</a:t>
            </a:r>
            <a:r>
              <a:rPr lang="en" sz="2100">
                <a:solidFill>
                  <a:schemeClr val="lt1"/>
                </a:solidFill>
              </a:rPr>
              <a:t> </a:t>
            </a:r>
            <a:endParaRPr sz="2100">
              <a:solidFill>
                <a:schemeClr val="lt1"/>
              </a:solidFill>
            </a:endParaRPr>
          </a:p>
        </p:txBody>
      </p:sp>
      <p:pic>
        <p:nvPicPr>
          <p:cNvPr id="57" name="Google Shape;57;p13"/>
          <p:cNvPicPr preferRelativeResize="0"/>
          <p:nvPr/>
        </p:nvPicPr>
        <p:blipFill>
          <a:blip r:embed="rId5">
            <a:alphaModFix/>
          </a:blip>
          <a:stretch>
            <a:fillRect/>
          </a:stretch>
        </p:blipFill>
        <p:spPr>
          <a:xfrm>
            <a:off x="2207875" y="1063975"/>
            <a:ext cx="4728250" cy="16237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22"/>
          <p:cNvSpPr txBox="1">
            <a:spLocks noGrp="1"/>
          </p:cNvSpPr>
          <p:nvPr>
            <p:ph type="title"/>
          </p:nvPr>
        </p:nvSpPr>
        <p:spPr>
          <a:xfrm>
            <a:off x="311700" y="581300"/>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a:solidFill>
                  <a:schemeClr val="lt1"/>
                </a:solidFill>
              </a:rPr>
              <a:t>Additional Features to Improve Utility</a:t>
            </a:r>
            <a:endParaRPr>
              <a:solidFill>
                <a:schemeClr val="lt1"/>
              </a:solidFill>
            </a:endParaRPr>
          </a:p>
        </p:txBody>
      </p:sp>
      <p:sp>
        <p:nvSpPr>
          <p:cNvPr id="113" name="Google Shape;113;p22"/>
          <p:cNvSpPr txBox="1">
            <a:spLocks noGrp="1"/>
          </p:cNvSpPr>
          <p:nvPr>
            <p:ph type="body" idx="1"/>
          </p:nvPr>
        </p:nvSpPr>
        <p:spPr>
          <a:xfrm>
            <a:off x="311700" y="1249650"/>
            <a:ext cx="8520600" cy="3474300"/>
          </a:xfrm>
          <a:prstGeom prst="rect">
            <a:avLst/>
          </a:prstGeom>
        </p:spPr>
        <p:txBody>
          <a:bodyPr spcFirstLastPara="1" wrap="square" lIns="91425" tIns="91425" rIns="91425" bIns="91425" anchor="t" anchorCtr="0">
            <a:normAutofit lnSpcReduction="20000"/>
          </a:bodyPr>
          <a:lstStyle/>
          <a:p>
            <a:pPr marL="457200" lvl="0" indent="-342900" algn="l" rtl="0">
              <a:lnSpc>
                <a:spcPct val="200000"/>
              </a:lnSpc>
              <a:spcBef>
                <a:spcPts val="0"/>
              </a:spcBef>
              <a:spcAft>
                <a:spcPts val="0"/>
              </a:spcAft>
              <a:buClr>
                <a:schemeClr val="lt1"/>
              </a:buClr>
              <a:buSzPts val="1800"/>
              <a:buChar char="●"/>
            </a:pPr>
            <a:r>
              <a:rPr lang="en">
                <a:solidFill>
                  <a:schemeClr val="lt1"/>
                </a:solidFill>
              </a:rPr>
              <a:t>You can pause and continue the game, restart, return to Main Menu anytime (which will lose your process and not generate a report). </a:t>
            </a:r>
            <a:endParaRPr>
              <a:solidFill>
                <a:schemeClr val="lt1"/>
              </a:solidFill>
            </a:endParaRPr>
          </a:p>
          <a:p>
            <a:pPr marL="457200" lvl="0" indent="-342900" algn="l" rtl="0">
              <a:lnSpc>
                <a:spcPct val="200000"/>
              </a:lnSpc>
              <a:spcBef>
                <a:spcPts val="0"/>
              </a:spcBef>
              <a:spcAft>
                <a:spcPts val="0"/>
              </a:spcAft>
              <a:buClr>
                <a:schemeClr val="lt1"/>
              </a:buClr>
              <a:buSzPts val="1800"/>
              <a:buChar char="●"/>
            </a:pPr>
            <a:r>
              <a:rPr lang="en">
                <a:solidFill>
                  <a:schemeClr val="lt1"/>
                </a:solidFill>
              </a:rPr>
              <a:t>The overall UI is very intuitive. During gameplay the only parameter player observes is the score, which is the grape count. </a:t>
            </a:r>
            <a:endParaRPr>
              <a:solidFill>
                <a:schemeClr val="lt1"/>
              </a:solidFill>
            </a:endParaRPr>
          </a:p>
          <a:p>
            <a:pPr marL="457200" lvl="0" indent="-342900" algn="l" rtl="0">
              <a:lnSpc>
                <a:spcPct val="200000"/>
              </a:lnSpc>
              <a:spcBef>
                <a:spcPts val="0"/>
              </a:spcBef>
              <a:spcAft>
                <a:spcPts val="0"/>
              </a:spcAft>
              <a:buClr>
                <a:schemeClr val="lt1"/>
              </a:buClr>
              <a:buSzPts val="1800"/>
              <a:buChar char="●"/>
            </a:pPr>
            <a:r>
              <a:rPr lang="en">
                <a:solidFill>
                  <a:schemeClr val="lt1"/>
                </a:solidFill>
              </a:rPr>
              <a:t>There is a short tutorial slideshow that is very informative in the child’s menu. We tried to be very open about every instruction to both the child and the therapist which can be observed in previous screenshots.</a:t>
            </a:r>
            <a:endParaRPr>
              <a:solidFill>
                <a:schemeClr val="lt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23"/>
          <p:cNvSpPr txBox="1">
            <a:spLocks noGrp="1"/>
          </p:cNvSpPr>
          <p:nvPr>
            <p:ph type="title"/>
          </p:nvPr>
        </p:nvSpPr>
        <p:spPr>
          <a:xfrm>
            <a:off x="258250" y="320125"/>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Clr>
                <a:schemeClr val="dk1"/>
              </a:buClr>
              <a:buSzPct val="39285"/>
              <a:buFont typeface="Arial"/>
              <a:buNone/>
            </a:pPr>
            <a:r>
              <a:rPr lang="en">
                <a:solidFill>
                  <a:schemeClr val="lt1"/>
                </a:solidFill>
              </a:rPr>
              <a:t>Additional Features to Improve Aesthetic</a:t>
            </a:r>
            <a:endParaRPr/>
          </a:p>
        </p:txBody>
      </p:sp>
      <p:sp>
        <p:nvSpPr>
          <p:cNvPr id="119" name="Google Shape;119;p23"/>
          <p:cNvSpPr txBox="1">
            <a:spLocks noGrp="1"/>
          </p:cNvSpPr>
          <p:nvPr>
            <p:ph type="body" idx="1"/>
          </p:nvPr>
        </p:nvSpPr>
        <p:spPr>
          <a:xfrm>
            <a:off x="159250" y="892825"/>
            <a:ext cx="8718600" cy="4597500"/>
          </a:xfrm>
          <a:prstGeom prst="rect">
            <a:avLst/>
          </a:prstGeom>
        </p:spPr>
        <p:txBody>
          <a:bodyPr spcFirstLastPara="1" wrap="square" lIns="91425" tIns="91425" rIns="91425" bIns="91425" anchor="t" anchorCtr="0">
            <a:normAutofit fontScale="85000" lnSpcReduction="20000"/>
          </a:bodyPr>
          <a:lstStyle/>
          <a:p>
            <a:pPr marL="457200" lvl="0" indent="-325755" algn="l" rtl="0">
              <a:lnSpc>
                <a:spcPct val="200000"/>
              </a:lnSpc>
              <a:spcBef>
                <a:spcPts val="0"/>
              </a:spcBef>
              <a:spcAft>
                <a:spcPts val="0"/>
              </a:spcAft>
              <a:buClr>
                <a:schemeClr val="lt1"/>
              </a:buClr>
              <a:buSzPct val="100000"/>
              <a:buChar char="●"/>
            </a:pPr>
            <a:r>
              <a:rPr lang="en">
                <a:solidFill>
                  <a:schemeClr val="lt1"/>
                </a:solidFill>
              </a:rPr>
              <a:t>We created a custom model for our armadillo using Blender. Both the model and the surroundings were aided by public domain materials and textures so there is quite a lot of colour variation. This both helps differentiate the levels in the player’s eyes and also improves the concept.</a:t>
            </a:r>
            <a:endParaRPr>
              <a:solidFill>
                <a:schemeClr val="lt1"/>
              </a:solidFill>
            </a:endParaRPr>
          </a:p>
          <a:p>
            <a:pPr marL="457200" lvl="0" indent="-325755" algn="l" rtl="0">
              <a:lnSpc>
                <a:spcPct val="200000"/>
              </a:lnSpc>
              <a:spcBef>
                <a:spcPts val="0"/>
              </a:spcBef>
              <a:spcAft>
                <a:spcPts val="0"/>
              </a:spcAft>
              <a:buClr>
                <a:schemeClr val="lt1"/>
              </a:buClr>
              <a:buSzPct val="100000"/>
              <a:buChar char="●"/>
            </a:pPr>
            <a:r>
              <a:rPr lang="en">
                <a:solidFill>
                  <a:schemeClr val="lt1"/>
                </a:solidFill>
              </a:rPr>
              <a:t>The sounds and music were custom made for the game with previous steps’ research in mind. As stated in many reports, we tried to make it both enjoyable and relaxing and tried to stay true to the ambiance as well as the particular needs. </a:t>
            </a:r>
            <a:endParaRPr>
              <a:solidFill>
                <a:schemeClr val="lt1"/>
              </a:solidFill>
            </a:endParaRPr>
          </a:p>
          <a:p>
            <a:pPr marL="457200" lvl="0" indent="0" algn="l" rtl="0">
              <a:lnSpc>
                <a:spcPct val="200000"/>
              </a:lnSpc>
              <a:spcBef>
                <a:spcPts val="1200"/>
              </a:spcBef>
              <a:spcAft>
                <a:spcPts val="0"/>
              </a:spcAft>
              <a:buNone/>
            </a:pPr>
            <a:r>
              <a:rPr lang="en">
                <a:solidFill>
                  <a:schemeClr val="lt1"/>
                </a:solidFill>
              </a:rPr>
              <a:t>The sounds and the music was done by an actual game composer with a background in jazz, Kıvanç Nadir.</a:t>
            </a:r>
            <a:endParaRPr>
              <a:solidFill>
                <a:schemeClr val="lt1"/>
              </a:solidFill>
            </a:endParaRPr>
          </a:p>
          <a:p>
            <a:pPr marL="0" lvl="0" indent="0" algn="l" rtl="0">
              <a:spcBef>
                <a:spcPts val="1200"/>
              </a:spcBef>
              <a:spcAft>
                <a:spcPts val="1200"/>
              </a:spcAft>
              <a:buNone/>
            </a:pP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2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a:solidFill>
                  <a:schemeClr val="lt1"/>
                </a:solidFill>
              </a:rPr>
              <a:t>Some Levels in the Game</a:t>
            </a:r>
            <a:endParaRPr>
              <a:solidFill>
                <a:schemeClr val="lt1"/>
              </a:solidFill>
            </a:endParaRPr>
          </a:p>
        </p:txBody>
      </p:sp>
      <p:sp>
        <p:nvSpPr>
          <p:cNvPr id="125" name="Google Shape;125;p2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126" name="Google Shape;126;p24"/>
          <p:cNvPicPr preferRelativeResize="0"/>
          <p:nvPr/>
        </p:nvPicPr>
        <p:blipFill>
          <a:blip r:embed="rId3">
            <a:alphaModFix/>
          </a:blip>
          <a:stretch>
            <a:fillRect/>
          </a:stretch>
        </p:blipFill>
        <p:spPr>
          <a:xfrm>
            <a:off x="311699" y="1152475"/>
            <a:ext cx="4165750" cy="3682225"/>
          </a:xfrm>
          <a:prstGeom prst="rect">
            <a:avLst/>
          </a:prstGeom>
          <a:noFill/>
          <a:ln>
            <a:noFill/>
          </a:ln>
        </p:spPr>
      </p:pic>
      <p:pic>
        <p:nvPicPr>
          <p:cNvPr id="127" name="Google Shape;127;p24"/>
          <p:cNvPicPr preferRelativeResize="0"/>
          <p:nvPr/>
        </p:nvPicPr>
        <p:blipFill>
          <a:blip r:embed="rId4">
            <a:alphaModFix/>
          </a:blip>
          <a:stretch>
            <a:fillRect/>
          </a:stretch>
        </p:blipFill>
        <p:spPr>
          <a:xfrm>
            <a:off x="4666550" y="1152475"/>
            <a:ext cx="4165750" cy="3682225"/>
          </a:xfrm>
          <a:prstGeom prst="rect">
            <a:avLst/>
          </a:prstGeom>
          <a:noFill/>
          <a:ln>
            <a:noFill/>
          </a:ln>
        </p:spPr>
      </p:pic>
      <p:sp>
        <p:nvSpPr>
          <p:cNvPr id="128" name="Google Shape;128;p24"/>
          <p:cNvSpPr txBox="1"/>
          <p:nvPr/>
        </p:nvSpPr>
        <p:spPr>
          <a:xfrm>
            <a:off x="4311025" y="4743300"/>
            <a:ext cx="4876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Both examples have extra grapes in their southeast zones</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2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a:solidFill>
                  <a:schemeClr val="lt1"/>
                </a:solidFill>
              </a:rPr>
              <a:t>Accessibility &amp; Performance</a:t>
            </a:r>
            <a:endParaRPr>
              <a:solidFill>
                <a:schemeClr val="lt1"/>
              </a:solidFill>
            </a:endParaRPr>
          </a:p>
        </p:txBody>
      </p:sp>
      <p:sp>
        <p:nvSpPr>
          <p:cNvPr id="134" name="Google Shape;134;p25"/>
          <p:cNvSpPr txBox="1">
            <a:spLocks noGrp="1"/>
          </p:cNvSpPr>
          <p:nvPr>
            <p:ph type="body" idx="1"/>
          </p:nvPr>
        </p:nvSpPr>
        <p:spPr>
          <a:xfrm>
            <a:off x="311700" y="1266000"/>
            <a:ext cx="8520600" cy="3941000"/>
          </a:xfrm>
          <a:prstGeom prst="rect">
            <a:avLst/>
          </a:prstGeom>
        </p:spPr>
        <p:txBody>
          <a:bodyPr spcFirstLastPara="1" wrap="square" lIns="91425" tIns="91425" rIns="91425" bIns="91425" anchor="t" anchorCtr="0">
            <a:normAutofit fontScale="85000" lnSpcReduction="10000"/>
          </a:bodyPr>
          <a:lstStyle/>
          <a:p>
            <a:pPr marL="0" lvl="0" indent="0" algn="l" rtl="0">
              <a:lnSpc>
                <a:spcPct val="150000"/>
              </a:lnSpc>
              <a:spcBef>
                <a:spcPts val="0"/>
              </a:spcBef>
              <a:spcAft>
                <a:spcPts val="0"/>
              </a:spcAft>
              <a:buNone/>
            </a:pPr>
            <a:r>
              <a:rPr lang="en" dirty="0">
                <a:solidFill>
                  <a:schemeClr val="lt1"/>
                </a:solidFill>
              </a:rPr>
              <a:t>Using about 30 custom C# scripts (excluding python scripts for backend), utilizing layers and tags extensively to hypertune collision detection and tens of custom assets, this game can still be played on probably any computer. </a:t>
            </a:r>
            <a:endParaRPr dirty="0">
              <a:solidFill>
                <a:schemeClr val="lt1"/>
              </a:solidFill>
            </a:endParaRPr>
          </a:p>
          <a:p>
            <a:pPr marL="0" lvl="0" indent="0" algn="l" rtl="0">
              <a:lnSpc>
                <a:spcPct val="150000"/>
              </a:lnSpc>
              <a:spcBef>
                <a:spcPts val="1200"/>
              </a:spcBef>
              <a:spcAft>
                <a:spcPts val="0"/>
              </a:spcAft>
              <a:buNone/>
            </a:pPr>
            <a:r>
              <a:rPr lang="en" dirty="0">
                <a:solidFill>
                  <a:schemeClr val="lt1"/>
                </a:solidFill>
              </a:rPr>
              <a:t>And we chose Wii Balance Board rather than something custom or new because we wanted it to be purchasable from most big tech stores, if not, orderable all around Turkey. </a:t>
            </a:r>
            <a:endParaRPr dirty="0">
              <a:solidFill>
                <a:schemeClr val="lt1"/>
              </a:solidFill>
            </a:endParaRPr>
          </a:p>
          <a:p>
            <a:pPr marL="0" lvl="0" indent="0" algn="l" rtl="0">
              <a:lnSpc>
                <a:spcPct val="150000"/>
              </a:lnSpc>
              <a:spcBef>
                <a:spcPts val="1200"/>
              </a:spcBef>
              <a:spcAft>
                <a:spcPts val="0"/>
              </a:spcAft>
              <a:buNone/>
            </a:pPr>
            <a:r>
              <a:rPr lang="en" dirty="0">
                <a:solidFill>
                  <a:schemeClr val="lt1"/>
                </a:solidFill>
              </a:rPr>
              <a:t>Even though you need an internet connection to save reports to you person, the game can still be played. </a:t>
            </a:r>
            <a:endParaRPr dirty="0">
              <a:solidFill>
                <a:schemeClr val="lt1"/>
              </a:solidFill>
            </a:endParaRPr>
          </a:p>
          <a:p>
            <a:pPr marL="0" lvl="0" indent="0" algn="l" rtl="0">
              <a:lnSpc>
                <a:spcPct val="150000"/>
              </a:lnSpc>
              <a:spcBef>
                <a:spcPts val="1200"/>
              </a:spcBef>
              <a:spcAft>
                <a:spcPts val="0"/>
              </a:spcAft>
              <a:buNone/>
            </a:pPr>
            <a:r>
              <a:rPr lang="en" dirty="0">
                <a:solidFill>
                  <a:schemeClr val="lt1"/>
                </a:solidFill>
              </a:rPr>
              <a:t>Accessibility and performance were really important throughout the implementation of this project. </a:t>
            </a:r>
            <a:endParaRPr dirty="0">
              <a:solidFill>
                <a:schemeClr val="lt1"/>
              </a:solidFill>
            </a:endParaRPr>
          </a:p>
          <a:p>
            <a:pPr marL="0" lvl="0" indent="0" algn="l" rtl="0">
              <a:spcBef>
                <a:spcPts val="1200"/>
              </a:spcBef>
              <a:spcAft>
                <a:spcPts val="1200"/>
              </a:spcAft>
              <a:buNone/>
            </a:pPr>
            <a:endParaRPr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a:solidFill>
                  <a:schemeClr val="lt1"/>
                </a:solidFill>
              </a:rPr>
              <a:t>Wii Balance Board and Wii Balance Walker Program</a:t>
            </a:r>
            <a:endParaRPr>
              <a:solidFill>
                <a:schemeClr val="lt1"/>
              </a:solidFill>
            </a:endParaRPr>
          </a:p>
        </p:txBody>
      </p:sp>
      <p:sp>
        <p:nvSpPr>
          <p:cNvPr id="140" name="Google Shape;140;p2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Clr>
                <a:schemeClr val="lt1"/>
              </a:buClr>
              <a:buSzPts val="1800"/>
              <a:buChar char="●"/>
            </a:pPr>
            <a:r>
              <a:rPr lang="en">
                <a:solidFill>
                  <a:schemeClr val="lt1"/>
                </a:solidFill>
              </a:rPr>
              <a:t>In addition of being playable by keyboard,our</a:t>
            </a:r>
            <a:endParaRPr>
              <a:solidFill>
                <a:schemeClr val="lt1"/>
              </a:solidFill>
            </a:endParaRPr>
          </a:p>
          <a:p>
            <a:pPr marL="0" lvl="0" indent="0" algn="l" rtl="0">
              <a:spcBef>
                <a:spcPts val="1200"/>
              </a:spcBef>
              <a:spcAft>
                <a:spcPts val="0"/>
              </a:spcAft>
              <a:buNone/>
            </a:pPr>
            <a:r>
              <a:rPr lang="en">
                <a:solidFill>
                  <a:schemeClr val="lt1"/>
                </a:solidFill>
              </a:rPr>
              <a:t>game is mainly designed to be played by Wii </a:t>
            </a:r>
            <a:endParaRPr>
              <a:solidFill>
                <a:schemeClr val="lt1"/>
              </a:solidFill>
            </a:endParaRPr>
          </a:p>
          <a:p>
            <a:pPr marL="0" lvl="0" indent="0" algn="l" rtl="0">
              <a:spcBef>
                <a:spcPts val="1200"/>
              </a:spcBef>
              <a:spcAft>
                <a:spcPts val="0"/>
              </a:spcAft>
              <a:buNone/>
            </a:pPr>
            <a:r>
              <a:rPr lang="en">
                <a:solidFill>
                  <a:schemeClr val="lt1"/>
                </a:solidFill>
              </a:rPr>
              <a:t>Balance Board which is a product of Wii</a:t>
            </a:r>
            <a:endParaRPr>
              <a:solidFill>
                <a:schemeClr val="lt1"/>
              </a:solidFill>
            </a:endParaRPr>
          </a:p>
          <a:p>
            <a:pPr marL="457200" lvl="0" indent="-342900" algn="l" rtl="0">
              <a:spcBef>
                <a:spcPts val="1200"/>
              </a:spcBef>
              <a:spcAft>
                <a:spcPts val="0"/>
              </a:spcAft>
              <a:buClr>
                <a:schemeClr val="lt1"/>
              </a:buClr>
              <a:buSzPts val="1800"/>
              <a:buChar char="●"/>
            </a:pPr>
            <a:r>
              <a:rPr lang="en">
                <a:solidFill>
                  <a:schemeClr val="lt1"/>
                </a:solidFill>
              </a:rPr>
              <a:t>To make the game playable and controllable</a:t>
            </a:r>
            <a:endParaRPr>
              <a:solidFill>
                <a:schemeClr val="lt1"/>
              </a:solidFill>
            </a:endParaRPr>
          </a:p>
          <a:p>
            <a:pPr marL="0" lvl="0" indent="0" algn="l" rtl="0">
              <a:spcBef>
                <a:spcPts val="1200"/>
              </a:spcBef>
              <a:spcAft>
                <a:spcPts val="0"/>
              </a:spcAft>
              <a:buNone/>
            </a:pPr>
            <a:r>
              <a:rPr lang="en">
                <a:solidFill>
                  <a:schemeClr val="lt1"/>
                </a:solidFill>
              </a:rPr>
              <a:t>by the balance board use of a program called</a:t>
            </a:r>
            <a:endParaRPr>
              <a:solidFill>
                <a:schemeClr val="lt1"/>
              </a:solidFill>
            </a:endParaRPr>
          </a:p>
          <a:p>
            <a:pPr marL="0" lvl="0" indent="0" algn="l" rtl="0">
              <a:spcBef>
                <a:spcPts val="1200"/>
              </a:spcBef>
              <a:spcAft>
                <a:spcPts val="0"/>
              </a:spcAft>
              <a:buNone/>
            </a:pPr>
            <a:r>
              <a:rPr lang="en">
                <a:solidFill>
                  <a:schemeClr val="lt1"/>
                </a:solidFill>
              </a:rPr>
              <a:t>“Wii Balance Walker” is required.</a:t>
            </a:r>
            <a:endParaRPr>
              <a:solidFill>
                <a:schemeClr val="lt1"/>
              </a:solidFill>
            </a:endParaRPr>
          </a:p>
          <a:p>
            <a:pPr marL="457200" lvl="0" indent="-342900" algn="l" rtl="0">
              <a:spcBef>
                <a:spcPts val="1200"/>
              </a:spcBef>
              <a:spcAft>
                <a:spcPts val="0"/>
              </a:spcAft>
              <a:buClr>
                <a:schemeClr val="lt1"/>
              </a:buClr>
              <a:buSzPts val="1800"/>
              <a:buChar char="●"/>
            </a:pPr>
            <a:r>
              <a:rPr lang="en">
                <a:solidFill>
                  <a:schemeClr val="lt1"/>
                </a:solidFill>
              </a:rPr>
              <a:t>Wii Balance Walker is open-use Github project.</a:t>
            </a:r>
            <a:endParaRPr>
              <a:solidFill>
                <a:schemeClr val="lt1"/>
              </a:solidFill>
            </a:endParaRPr>
          </a:p>
        </p:txBody>
      </p:sp>
      <p:pic>
        <p:nvPicPr>
          <p:cNvPr id="141" name="Google Shape;141;p26"/>
          <p:cNvPicPr preferRelativeResize="0"/>
          <p:nvPr/>
        </p:nvPicPr>
        <p:blipFill>
          <a:blip r:embed="rId3">
            <a:alphaModFix/>
          </a:blip>
          <a:stretch>
            <a:fillRect/>
          </a:stretch>
        </p:blipFill>
        <p:spPr>
          <a:xfrm>
            <a:off x="5619625" y="1130550"/>
            <a:ext cx="3524374" cy="34164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2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a:solidFill>
                  <a:schemeClr val="lt1"/>
                </a:solidFill>
              </a:rPr>
              <a:t>Wii Balance Walker</a:t>
            </a:r>
            <a:endParaRPr>
              <a:solidFill>
                <a:schemeClr val="lt1"/>
              </a:solidFill>
            </a:endParaRPr>
          </a:p>
        </p:txBody>
      </p:sp>
      <p:sp>
        <p:nvSpPr>
          <p:cNvPr id="147" name="Google Shape;147;p27"/>
          <p:cNvSpPr txBox="1">
            <a:spLocks noGrp="1"/>
          </p:cNvSpPr>
          <p:nvPr>
            <p:ph type="body" idx="1"/>
          </p:nvPr>
        </p:nvSpPr>
        <p:spPr>
          <a:xfrm>
            <a:off x="-124875" y="1017725"/>
            <a:ext cx="5246100" cy="3416400"/>
          </a:xfrm>
          <a:prstGeom prst="rect">
            <a:avLst/>
          </a:prstGeom>
        </p:spPr>
        <p:txBody>
          <a:bodyPr spcFirstLastPara="1" wrap="square" lIns="91425" tIns="91425" rIns="91425" bIns="91425" anchor="t" anchorCtr="0">
            <a:normAutofit fontScale="92500"/>
          </a:bodyPr>
          <a:lstStyle/>
          <a:p>
            <a:pPr marL="457200" lvl="0" indent="-334327" algn="l" rtl="0">
              <a:spcBef>
                <a:spcPts val="0"/>
              </a:spcBef>
              <a:spcAft>
                <a:spcPts val="0"/>
              </a:spcAft>
              <a:buClr>
                <a:schemeClr val="lt1"/>
              </a:buClr>
              <a:buSzPct val="100000"/>
              <a:buChar char="●"/>
            </a:pPr>
            <a:r>
              <a:rPr lang="en">
                <a:solidFill>
                  <a:schemeClr val="lt1"/>
                </a:solidFill>
              </a:rPr>
              <a:t>It is a program which requires bluetooth</a:t>
            </a:r>
            <a:endParaRPr>
              <a:solidFill>
                <a:schemeClr val="lt1"/>
              </a:solidFill>
            </a:endParaRPr>
          </a:p>
          <a:p>
            <a:pPr marL="457200" lvl="0" indent="0" algn="l" rtl="0">
              <a:spcBef>
                <a:spcPts val="1200"/>
              </a:spcBef>
              <a:spcAft>
                <a:spcPts val="0"/>
              </a:spcAft>
              <a:buNone/>
            </a:pPr>
            <a:r>
              <a:rPr lang="en">
                <a:solidFill>
                  <a:schemeClr val="lt1"/>
                </a:solidFill>
              </a:rPr>
              <a:t>hardware and Wii Balance Board to connect.</a:t>
            </a:r>
            <a:endParaRPr>
              <a:solidFill>
                <a:schemeClr val="lt1"/>
              </a:solidFill>
            </a:endParaRPr>
          </a:p>
          <a:p>
            <a:pPr marL="457200" lvl="0" indent="-334327" algn="l" rtl="0">
              <a:spcBef>
                <a:spcPts val="1200"/>
              </a:spcBef>
              <a:spcAft>
                <a:spcPts val="0"/>
              </a:spcAft>
              <a:buClr>
                <a:schemeClr val="lt1"/>
              </a:buClr>
              <a:buSzPct val="100000"/>
              <a:buChar char="●"/>
            </a:pPr>
            <a:r>
              <a:rPr lang="en">
                <a:solidFill>
                  <a:schemeClr val="lt1"/>
                </a:solidFill>
              </a:rPr>
              <a:t>System is easy-to-use and once connected,</a:t>
            </a:r>
            <a:endParaRPr>
              <a:solidFill>
                <a:schemeClr val="lt1"/>
              </a:solidFill>
            </a:endParaRPr>
          </a:p>
          <a:p>
            <a:pPr marL="457200" lvl="0" indent="0" algn="l" rtl="0">
              <a:spcBef>
                <a:spcPts val="1200"/>
              </a:spcBef>
              <a:spcAft>
                <a:spcPts val="0"/>
              </a:spcAft>
              <a:buNone/>
            </a:pPr>
            <a:r>
              <a:rPr lang="en">
                <a:solidFill>
                  <a:schemeClr val="lt1"/>
                </a:solidFill>
              </a:rPr>
              <a:t>for following connections board is recognised.</a:t>
            </a:r>
            <a:endParaRPr>
              <a:solidFill>
                <a:schemeClr val="lt1"/>
              </a:solidFill>
            </a:endParaRPr>
          </a:p>
          <a:p>
            <a:pPr marL="457200" lvl="0" indent="-334327" algn="l" rtl="0">
              <a:spcBef>
                <a:spcPts val="1200"/>
              </a:spcBef>
              <a:spcAft>
                <a:spcPts val="0"/>
              </a:spcAft>
              <a:buClr>
                <a:schemeClr val="lt1"/>
              </a:buClr>
              <a:buSzPct val="100000"/>
              <a:buChar char="●"/>
            </a:pPr>
            <a:r>
              <a:rPr lang="en">
                <a:solidFill>
                  <a:schemeClr val="lt1"/>
                </a:solidFill>
              </a:rPr>
              <a:t>“Tare Balance Board” default values, making</a:t>
            </a:r>
            <a:endParaRPr>
              <a:solidFill>
                <a:schemeClr val="lt1"/>
              </a:solidFill>
            </a:endParaRPr>
          </a:p>
          <a:p>
            <a:pPr marL="457200" lvl="0" indent="0" algn="l" rtl="0">
              <a:spcBef>
                <a:spcPts val="1200"/>
              </a:spcBef>
              <a:spcAft>
                <a:spcPts val="0"/>
              </a:spcAft>
              <a:buNone/>
            </a:pPr>
            <a:r>
              <a:rPr lang="en">
                <a:solidFill>
                  <a:schemeClr val="lt1"/>
                </a:solidFill>
              </a:rPr>
              <a:t>the board balanced before start of the game.</a:t>
            </a:r>
            <a:endParaRPr>
              <a:solidFill>
                <a:schemeClr val="lt1"/>
              </a:solidFill>
            </a:endParaRPr>
          </a:p>
          <a:p>
            <a:pPr marL="457200" lvl="0" indent="-334327" algn="l" rtl="0">
              <a:spcBef>
                <a:spcPts val="1200"/>
              </a:spcBef>
              <a:spcAft>
                <a:spcPts val="0"/>
              </a:spcAft>
              <a:buClr>
                <a:schemeClr val="lt1"/>
              </a:buClr>
              <a:buSzPct val="100000"/>
              <a:buChar char="●"/>
            </a:pPr>
            <a:r>
              <a:rPr lang="en">
                <a:solidFill>
                  <a:schemeClr val="lt1"/>
                </a:solidFill>
              </a:rPr>
              <a:t>Can be played both standing and sitting.</a:t>
            </a:r>
            <a:endParaRPr>
              <a:solidFill>
                <a:schemeClr val="lt1"/>
              </a:solidFill>
            </a:endParaRPr>
          </a:p>
          <a:p>
            <a:pPr marL="457200" lvl="0" indent="-334327" algn="l" rtl="0">
              <a:spcBef>
                <a:spcPts val="0"/>
              </a:spcBef>
              <a:spcAft>
                <a:spcPts val="0"/>
              </a:spcAft>
              <a:buClr>
                <a:schemeClr val="lt1"/>
              </a:buClr>
              <a:buSzPct val="100000"/>
              <a:buChar char="●"/>
            </a:pPr>
            <a:r>
              <a:rPr lang="en">
                <a:solidFill>
                  <a:schemeClr val="lt1"/>
                </a:solidFill>
              </a:rPr>
              <a:t>Functions as a keyboard for specified controls.</a:t>
            </a:r>
            <a:endParaRPr>
              <a:solidFill>
                <a:schemeClr val="lt1"/>
              </a:solidFill>
            </a:endParaRPr>
          </a:p>
        </p:txBody>
      </p:sp>
      <p:pic>
        <p:nvPicPr>
          <p:cNvPr id="148" name="Google Shape;148;p27"/>
          <p:cNvPicPr preferRelativeResize="0"/>
          <p:nvPr/>
        </p:nvPicPr>
        <p:blipFill rotWithShape="1">
          <a:blip r:embed="rId3">
            <a:alphaModFix/>
          </a:blip>
          <a:srcRect t="1830" b="9288"/>
          <a:stretch/>
        </p:blipFill>
        <p:spPr>
          <a:xfrm>
            <a:off x="4879725" y="1017725"/>
            <a:ext cx="4045074" cy="350849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28"/>
          <p:cNvSpPr txBox="1">
            <a:spLocks noGrp="1"/>
          </p:cNvSpPr>
          <p:nvPr>
            <p:ph type="title"/>
          </p:nvPr>
        </p:nvSpPr>
        <p:spPr>
          <a:xfrm>
            <a:off x="311700" y="184875"/>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a:solidFill>
                  <a:schemeClr val="lt1"/>
                </a:solidFill>
              </a:rPr>
              <a:t>Interaction Diagram Of Components</a:t>
            </a:r>
            <a:endParaRPr>
              <a:solidFill>
                <a:schemeClr val="lt1"/>
              </a:solidFill>
            </a:endParaRPr>
          </a:p>
        </p:txBody>
      </p:sp>
      <p:sp>
        <p:nvSpPr>
          <p:cNvPr id="154" name="Google Shape;154;p28"/>
          <p:cNvSpPr/>
          <p:nvPr/>
        </p:nvSpPr>
        <p:spPr>
          <a:xfrm>
            <a:off x="2286561" y="2418255"/>
            <a:ext cx="1825500" cy="525300"/>
          </a:xfrm>
          <a:prstGeom prst="rect">
            <a:avLst/>
          </a:prstGeom>
          <a:solidFill>
            <a:srgbClr val="08563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Roboto"/>
                <a:ea typeface="Roboto"/>
                <a:cs typeface="Roboto"/>
                <a:sym typeface="Roboto"/>
              </a:rPr>
              <a:t>API</a:t>
            </a:r>
            <a:endParaRPr>
              <a:solidFill>
                <a:srgbClr val="FFFFFF"/>
              </a:solidFill>
            </a:endParaRPr>
          </a:p>
        </p:txBody>
      </p:sp>
      <p:sp>
        <p:nvSpPr>
          <p:cNvPr id="155" name="Google Shape;155;p28"/>
          <p:cNvSpPr/>
          <p:nvPr/>
        </p:nvSpPr>
        <p:spPr>
          <a:xfrm>
            <a:off x="3659238" y="4032052"/>
            <a:ext cx="1825500" cy="525300"/>
          </a:xfrm>
          <a:prstGeom prst="rect">
            <a:avLst/>
          </a:prstGeom>
          <a:solidFill>
            <a:srgbClr val="0B774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Roboto"/>
                <a:ea typeface="Roboto"/>
                <a:cs typeface="Roboto"/>
                <a:sym typeface="Roboto"/>
              </a:rPr>
              <a:t>Report Interface</a:t>
            </a:r>
            <a:endParaRPr sz="1000">
              <a:solidFill>
                <a:srgbClr val="FFFFFF"/>
              </a:solidFill>
              <a:latin typeface="Roboto"/>
              <a:ea typeface="Roboto"/>
              <a:cs typeface="Roboto"/>
              <a:sym typeface="Roboto"/>
            </a:endParaRPr>
          </a:p>
        </p:txBody>
      </p:sp>
      <p:sp>
        <p:nvSpPr>
          <p:cNvPr id="156" name="Google Shape;156;p28"/>
          <p:cNvSpPr/>
          <p:nvPr/>
        </p:nvSpPr>
        <p:spPr>
          <a:xfrm>
            <a:off x="6578272" y="1489352"/>
            <a:ext cx="1825500" cy="525300"/>
          </a:xfrm>
          <a:prstGeom prst="rect">
            <a:avLst/>
          </a:prstGeom>
          <a:solidFill>
            <a:srgbClr val="0B774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Roboto"/>
                <a:ea typeface="Roboto"/>
                <a:cs typeface="Roboto"/>
                <a:sym typeface="Roboto"/>
              </a:rPr>
              <a:t>Backend</a:t>
            </a:r>
            <a:endParaRPr>
              <a:solidFill>
                <a:srgbClr val="FFFFFF"/>
              </a:solidFill>
            </a:endParaRPr>
          </a:p>
        </p:txBody>
      </p:sp>
      <p:sp>
        <p:nvSpPr>
          <p:cNvPr id="157" name="Google Shape;157;p28"/>
          <p:cNvSpPr/>
          <p:nvPr/>
        </p:nvSpPr>
        <p:spPr>
          <a:xfrm>
            <a:off x="649859" y="4032041"/>
            <a:ext cx="1825500" cy="525300"/>
          </a:xfrm>
          <a:prstGeom prst="rect">
            <a:avLst/>
          </a:prstGeom>
          <a:solidFill>
            <a:srgbClr val="0E945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Roboto"/>
                <a:ea typeface="Roboto"/>
                <a:cs typeface="Roboto"/>
                <a:sym typeface="Roboto"/>
              </a:rPr>
              <a:t>Unity Game</a:t>
            </a:r>
            <a:endParaRPr sz="1000">
              <a:solidFill>
                <a:srgbClr val="FFFFFF"/>
              </a:solidFill>
              <a:latin typeface="Roboto"/>
              <a:ea typeface="Roboto"/>
              <a:cs typeface="Roboto"/>
              <a:sym typeface="Roboto"/>
            </a:endParaRPr>
          </a:p>
        </p:txBody>
      </p:sp>
      <p:sp>
        <p:nvSpPr>
          <p:cNvPr id="158" name="Google Shape;158;p28"/>
          <p:cNvSpPr/>
          <p:nvPr/>
        </p:nvSpPr>
        <p:spPr>
          <a:xfrm>
            <a:off x="6578264" y="4032041"/>
            <a:ext cx="1825500" cy="525300"/>
          </a:xfrm>
          <a:prstGeom prst="rect">
            <a:avLst/>
          </a:prstGeom>
          <a:solidFill>
            <a:srgbClr val="0E945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Roboto"/>
                <a:ea typeface="Roboto"/>
                <a:cs typeface="Roboto"/>
                <a:sym typeface="Roboto"/>
              </a:rPr>
              <a:t>MongoDB Database</a:t>
            </a:r>
            <a:endParaRPr>
              <a:solidFill>
                <a:srgbClr val="FFFFFF"/>
              </a:solidFill>
            </a:endParaRPr>
          </a:p>
        </p:txBody>
      </p:sp>
      <p:cxnSp>
        <p:nvCxnSpPr>
          <p:cNvPr id="159" name="Google Shape;159;p28"/>
          <p:cNvCxnSpPr>
            <a:stCxn id="154" idx="3"/>
            <a:endCxn id="156" idx="1"/>
          </p:cNvCxnSpPr>
          <p:nvPr/>
        </p:nvCxnSpPr>
        <p:spPr>
          <a:xfrm rot="10800000" flipH="1">
            <a:off x="4112061" y="1752105"/>
            <a:ext cx="2466300" cy="928800"/>
          </a:xfrm>
          <a:prstGeom prst="bentConnector3">
            <a:avLst>
              <a:gd name="adj1" fmla="val 49998"/>
            </a:avLst>
          </a:prstGeom>
          <a:noFill/>
          <a:ln w="9525" cap="flat" cmpd="sng">
            <a:solidFill>
              <a:srgbClr val="C2C2C2"/>
            </a:solidFill>
            <a:prstDash val="solid"/>
            <a:round/>
            <a:headEnd type="none" w="sm" len="sm"/>
            <a:tailEnd type="none" w="sm" len="sm"/>
          </a:ln>
        </p:spPr>
      </p:cxnSp>
      <p:cxnSp>
        <p:nvCxnSpPr>
          <p:cNvPr id="160" name="Google Shape;160;p28"/>
          <p:cNvCxnSpPr>
            <a:stCxn id="155" idx="1"/>
          </p:cNvCxnSpPr>
          <p:nvPr/>
        </p:nvCxnSpPr>
        <p:spPr>
          <a:xfrm rot="10800000">
            <a:off x="3199338" y="2943502"/>
            <a:ext cx="459900" cy="1351200"/>
          </a:xfrm>
          <a:prstGeom prst="bentConnector2">
            <a:avLst/>
          </a:prstGeom>
          <a:noFill/>
          <a:ln w="9525" cap="flat" cmpd="sng">
            <a:solidFill>
              <a:srgbClr val="C2C2C2"/>
            </a:solidFill>
            <a:prstDash val="solid"/>
            <a:round/>
            <a:headEnd type="none" w="sm" len="sm"/>
            <a:tailEnd type="none" w="sm" len="sm"/>
          </a:ln>
        </p:spPr>
      </p:cxnSp>
      <p:cxnSp>
        <p:nvCxnSpPr>
          <p:cNvPr id="161" name="Google Shape;161;p28"/>
          <p:cNvCxnSpPr>
            <a:stCxn id="158" idx="3"/>
            <a:endCxn id="156" idx="3"/>
          </p:cNvCxnSpPr>
          <p:nvPr/>
        </p:nvCxnSpPr>
        <p:spPr>
          <a:xfrm rot="10800000" flipH="1">
            <a:off x="8403764" y="1751891"/>
            <a:ext cx="600" cy="2542800"/>
          </a:xfrm>
          <a:prstGeom prst="bentConnector3">
            <a:avLst>
              <a:gd name="adj1" fmla="val 39688713"/>
            </a:avLst>
          </a:prstGeom>
          <a:noFill/>
          <a:ln w="9525" cap="flat" cmpd="sng">
            <a:solidFill>
              <a:srgbClr val="C2C2C2"/>
            </a:solidFill>
            <a:prstDash val="solid"/>
            <a:round/>
            <a:headEnd type="none" w="sm" len="sm"/>
            <a:tailEnd type="none" w="sm" len="sm"/>
          </a:ln>
        </p:spPr>
      </p:cxnSp>
      <p:cxnSp>
        <p:nvCxnSpPr>
          <p:cNvPr id="162" name="Google Shape;162;p28"/>
          <p:cNvCxnSpPr>
            <a:stCxn id="154" idx="0"/>
            <a:endCxn id="157" idx="1"/>
          </p:cNvCxnSpPr>
          <p:nvPr/>
        </p:nvCxnSpPr>
        <p:spPr>
          <a:xfrm rot="5400000">
            <a:off x="986361" y="2081805"/>
            <a:ext cx="1876500" cy="2549400"/>
          </a:xfrm>
          <a:prstGeom prst="bentConnector4">
            <a:avLst>
              <a:gd name="adj1" fmla="val -12690"/>
              <a:gd name="adj2" fmla="val 109342"/>
            </a:avLst>
          </a:prstGeom>
          <a:noFill/>
          <a:ln w="9525" cap="flat" cmpd="sng">
            <a:solidFill>
              <a:srgbClr val="C2C2C2"/>
            </a:solidFill>
            <a:prstDash val="solid"/>
            <a:round/>
            <a:headEnd type="none" w="sm" len="sm"/>
            <a:tailEnd type="none" w="sm" len="sm"/>
          </a:ln>
        </p:spPr>
      </p:cxnSp>
      <p:cxnSp>
        <p:nvCxnSpPr>
          <p:cNvPr id="163" name="Google Shape;163;p28"/>
          <p:cNvCxnSpPr>
            <a:endCxn id="156" idx="2"/>
          </p:cNvCxnSpPr>
          <p:nvPr/>
        </p:nvCxnSpPr>
        <p:spPr>
          <a:xfrm rot="10800000" flipH="1">
            <a:off x="4107022" y="2014652"/>
            <a:ext cx="3384000" cy="819300"/>
          </a:xfrm>
          <a:prstGeom prst="bentConnector2">
            <a:avLst/>
          </a:prstGeom>
          <a:noFill/>
          <a:ln w="9525" cap="flat" cmpd="sng">
            <a:solidFill>
              <a:srgbClr val="C2C2C2"/>
            </a:solidFill>
            <a:prstDash val="solid"/>
            <a:round/>
            <a:headEnd type="none" w="sm" len="sm"/>
            <a:tailEnd type="none" w="sm" len="sm"/>
          </a:ln>
        </p:spPr>
      </p:cxnSp>
      <p:cxnSp>
        <p:nvCxnSpPr>
          <p:cNvPr id="164" name="Google Shape;164;p28"/>
          <p:cNvCxnSpPr>
            <a:stCxn id="157" idx="0"/>
            <a:endCxn id="154" idx="1"/>
          </p:cNvCxnSpPr>
          <p:nvPr/>
        </p:nvCxnSpPr>
        <p:spPr>
          <a:xfrm rot="-5400000">
            <a:off x="1248959" y="2994491"/>
            <a:ext cx="1351200" cy="723900"/>
          </a:xfrm>
          <a:prstGeom prst="bentConnector2">
            <a:avLst/>
          </a:prstGeom>
          <a:noFill/>
          <a:ln w="9525" cap="flat" cmpd="sng">
            <a:solidFill>
              <a:srgbClr val="C2C2C2"/>
            </a:solidFill>
            <a:prstDash val="solid"/>
            <a:round/>
            <a:headEnd type="none" w="sm" len="sm"/>
            <a:tailEnd type="none" w="sm" len="sm"/>
          </a:ln>
        </p:spPr>
      </p:cxnSp>
      <p:cxnSp>
        <p:nvCxnSpPr>
          <p:cNvPr id="165" name="Google Shape;165;p28"/>
          <p:cNvCxnSpPr>
            <a:stCxn id="158" idx="2"/>
            <a:endCxn id="156" idx="0"/>
          </p:cNvCxnSpPr>
          <p:nvPr/>
        </p:nvCxnSpPr>
        <p:spPr>
          <a:xfrm rot="-5400000">
            <a:off x="5957264" y="3022991"/>
            <a:ext cx="3068100" cy="600"/>
          </a:xfrm>
          <a:prstGeom prst="bentConnector5">
            <a:avLst>
              <a:gd name="adj1" fmla="val -7761"/>
              <a:gd name="adj2" fmla="val 247822607"/>
              <a:gd name="adj3" fmla="val 107758"/>
            </a:avLst>
          </a:prstGeom>
          <a:noFill/>
          <a:ln w="9525" cap="flat" cmpd="sng">
            <a:solidFill>
              <a:srgbClr val="C2C2C2"/>
            </a:solidFill>
            <a:prstDash val="solid"/>
            <a:round/>
            <a:headEnd type="none" w="sm" len="sm"/>
            <a:tailEnd type="none" w="sm" len="sm"/>
          </a:ln>
        </p:spPr>
      </p:cxnSp>
      <p:cxnSp>
        <p:nvCxnSpPr>
          <p:cNvPr id="166" name="Google Shape;166;p28"/>
          <p:cNvCxnSpPr>
            <a:stCxn id="155" idx="0"/>
            <a:endCxn id="154" idx="2"/>
          </p:cNvCxnSpPr>
          <p:nvPr/>
        </p:nvCxnSpPr>
        <p:spPr>
          <a:xfrm rot="5400000" flipH="1">
            <a:off x="3341388" y="2801452"/>
            <a:ext cx="1088400" cy="1372800"/>
          </a:xfrm>
          <a:prstGeom prst="bentConnector3">
            <a:avLst>
              <a:gd name="adj1" fmla="val 50004"/>
            </a:avLst>
          </a:prstGeom>
          <a:noFill/>
          <a:ln w="9525" cap="flat" cmpd="sng">
            <a:solidFill>
              <a:srgbClr val="C2C2C2"/>
            </a:solidFill>
            <a:prstDash val="solid"/>
            <a:round/>
            <a:headEnd type="none" w="sm" len="sm"/>
            <a:tailEnd type="none" w="sm" len="sm"/>
          </a:ln>
        </p:spPr>
      </p:cxn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2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a:solidFill>
                  <a:schemeClr val="lt1"/>
                </a:solidFill>
              </a:rPr>
              <a:t>API</a:t>
            </a:r>
            <a:endParaRPr>
              <a:solidFill>
                <a:schemeClr val="lt1"/>
              </a:solidFill>
            </a:endParaRPr>
          </a:p>
        </p:txBody>
      </p:sp>
      <p:sp>
        <p:nvSpPr>
          <p:cNvPr id="172" name="Google Shape;172;p2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lnSpc>
                <a:spcPct val="150000"/>
              </a:lnSpc>
              <a:spcBef>
                <a:spcPts val="0"/>
              </a:spcBef>
              <a:spcAft>
                <a:spcPts val="0"/>
              </a:spcAft>
              <a:buClr>
                <a:schemeClr val="lt1"/>
              </a:buClr>
              <a:buSzPts val="1800"/>
              <a:buChar char="●"/>
            </a:pPr>
            <a:r>
              <a:rPr lang="en">
                <a:solidFill>
                  <a:schemeClr val="lt1"/>
                </a:solidFill>
              </a:rPr>
              <a:t>We use API service for components to communicate with each other. For this purpose, we chose to use the FastAPI framework. </a:t>
            </a:r>
            <a:endParaRPr>
              <a:solidFill>
                <a:schemeClr val="lt1"/>
              </a:solidFill>
            </a:endParaRPr>
          </a:p>
          <a:p>
            <a:pPr marL="457200" lvl="0" indent="-342900" algn="l" rtl="0">
              <a:lnSpc>
                <a:spcPct val="150000"/>
              </a:lnSpc>
              <a:spcBef>
                <a:spcPts val="0"/>
              </a:spcBef>
              <a:spcAft>
                <a:spcPts val="0"/>
              </a:spcAft>
              <a:buClr>
                <a:schemeClr val="lt1"/>
              </a:buClr>
              <a:buSzPts val="1800"/>
              <a:buChar char="●"/>
            </a:pPr>
            <a:r>
              <a:rPr lang="en">
                <a:solidFill>
                  <a:schemeClr val="lt1"/>
                </a:solidFill>
              </a:rPr>
              <a:t>In this way, we first send the data we collect from the game we designed in unity to our backend, and we can send the data we processed in our backend to our MongoDB database. When we need it later, we can retrieve this data again via API by sending a request to Unity or from the Report interface.</a:t>
            </a:r>
            <a:endParaRPr>
              <a:solidFill>
                <a:schemeClr val="lt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3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a:solidFill>
                  <a:schemeClr val="lt1"/>
                </a:solidFill>
              </a:rPr>
              <a:t>MongoDB Backend</a:t>
            </a:r>
            <a:endParaRPr>
              <a:solidFill>
                <a:schemeClr val="lt1"/>
              </a:solidFill>
            </a:endParaRPr>
          </a:p>
        </p:txBody>
      </p:sp>
      <p:sp>
        <p:nvSpPr>
          <p:cNvPr id="178" name="Google Shape;178;p3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lnSpc>
                <a:spcPct val="150000"/>
              </a:lnSpc>
              <a:spcBef>
                <a:spcPts val="0"/>
              </a:spcBef>
              <a:spcAft>
                <a:spcPts val="0"/>
              </a:spcAft>
              <a:buClr>
                <a:schemeClr val="lt1"/>
              </a:buClr>
              <a:buSzPts val="1800"/>
              <a:buChar char="●"/>
            </a:pPr>
            <a:r>
              <a:rPr lang="en">
                <a:solidFill>
                  <a:schemeClr val="lt1"/>
                </a:solidFill>
              </a:rPr>
              <a:t>After sending the data we collected from the game in the backend, we transform this data into classes with Pydantic and send it to the collections we created on mongoDB. Then, we can access the parts of this data whenever we want, via the backend.</a:t>
            </a:r>
            <a:endParaRPr>
              <a:solidFill>
                <a:schemeClr val="lt1"/>
              </a:solidFill>
            </a:endParaRPr>
          </a:p>
          <a:p>
            <a:pPr marL="457200" lvl="0" indent="-342900" algn="l" rtl="0">
              <a:lnSpc>
                <a:spcPct val="150000"/>
              </a:lnSpc>
              <a:spcBef>
                <a:spcPts val="0"/>
              </a:spcBef>
              <a:spcAft>
                <a:spcPts val="0"/>
              </a:spcAft>
              <a:buClr>
                <a:schemeClr val="lt1"/>
              </a:buClr>
              <a:buSzPts val="1800"/>
              <a:buChar char="●"/>
            </a:pPr>
            <a:r>
              <a:rPr lang="en">
                <a:solidFill>
                  <a:schemeClr val="lt1"/>
                </a:solidFill>
              </a:rPr>
              <a:t>We store the data with the ID that we created specifically for the username of the person, and then access it using this ID.</a:t>
            </a:r>
            <a:endParaRPr>
              <a:solidFill>
                <a:schemeClr val="lt1"/>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3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a:solidFill>
                  <a:schemeClr val="lt1"/>
                </a:solidFill>
              </a:rPr>
              <a:t>Report Interface</a:t>
            </a:r>
            <a:endParaRPr>
              <a:solidFill>
                <a:schemeClr val="lt1"/>
              </a:solidFill>
            </a:endParaRPr>
          </a:p>
        </p:txBody>
      </p:sp>
      <p:sp>
        <p:nvSpPr>
          <p:cNvPr id="184" name="Google Shape;184;p3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lnSpc>
                <a:spcPct val="150000"/>
              </a:lnSpc>
              <a:spcBef>
                <a:spcPts val="0"/>
              </a:spcBef>
              <a:spcAft>
                <a:spcPts val="0"/>
              </a:spcAft>
              <a:buClr>
                <a:schemeClr val="lt1"/>
              </a:buClr>
              <a:buSzPts val="1800"/>
              <a:buChar char="●"/>
            </a:pPr>
            <a:r>
              <a:rPr lang="en">
                <a:solidFill>
                  <a:schemeClr val="lt1"/>
                </a:solidFill>
              </a:rPr>
              <a:t>It is accessed through a React.js application that we developed because we believe that we can use it more effectively for the report interface compared to Unity. We also ensure that this interface communicates with the database by making a request to our API, so we can access the usernames list and the reports of that username. </a:t>
            </a:r>
            <a:endParaRPr>
              <a:solidFill>
                <a:schemeClr val="lt1"/>
              </a:solidFill>
            </a:endParaRPr>
          </a:p>
          <a:p>
            <a:pPr marL="457200" lvl="0" indent="-342900" algn="l" rtl="0">
              <a:lnSpc>
                <a:spcPct val="150000"/>
              </a:lnSpc>
              <a:spcBef>
                <a:spcPts val="0"/>
              </a:spcBef>
              <a:spcAft>
                <a:spcPts val="0"/>
              </a:spcAft>
              <a:buClr>
                <a:schemeClr val="lt1"/>
              </a:buClr>
              <a:buSzPts val="1800"/>
              <a:buChar char="●"/>
            </a:pPr>
            <a:r>
              <a:rPr lang="en">
                <a:solidFill>
                  <a:schemeClr val="lt1"/>
                </a:solidFill>
              </a:rPr>
              <a:t>In this way, we present the desired report of the desired user to the therapist on one screen of our React.js application.</a:t>
            </a:r>
            <a:endParaRPr>
              <a:solidFill>
                <a:schemeClr val="lt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Google Shape;62;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a:solidFill>
                  <a:schemeClr val="lt1"/>
                </a:solidFill>
              </a:rPr>
              <a:t>The Game: A Summary</a:t>
            </a:r>
            <a:endParaRPr>
              <a:solidFill>
                <a:schemeClr val="lt1"/>
              </a:solidFill>
            </a:endParaRPr>
          </a:p>
        </p:txBody>
      </p:sp>
      <p:sp>
        <p:nvSpPr>
          <p:cNvPr id="63" name="Google Shape;63;p14"/>
          <p:cNvSpPr txBox="1">
            <a:spLocks noGrp="1"/>
          </p:cNvSpPr>
          <p:nvPr>
            <p:ph type="body" idx="1"/>
          </p:nvPr>
        </p:nvSpPr>
        <p:spPr>
          <a:xfrm>
            <a:off x="311700" y="1017725"/>
            <a:ext cx="8520600" cy="3776100"/>
          </a:xfrm>
          <a:prstGeom prst="rect">
            <a:avLst/>
          </a:prstGeom>
        </p:spPr>
        <p:txBody>
          <a:bodyPr spcFirstLastPara="1" wrap="square" lIns="91425" tIns="91425" rIns="91425" bIns="91425" anchor="t" anchorCtr="0">
            <a:normAutofit/>
          </a:bodyPr>
          <a:lstStyle/>
          <a:p>
            <a:pPr marL="0" lvl="0" indent="457200" algn="l" rtl="0">
              <a:lnSpc>
                <a:spcPct val="150000"/>
              </a:lnSpc>
              <a:spcBef>
                <a:spcPts val="0"/>
              </a:spcBef>
              <a:spcAft>
                <a:spcPts val="1200"/>
              </a:spcAft>
              <a:buNone/>
            </a:pPr>
            <a:r>
              <a:rPr lang="en">
                <a:solidFill>
                  <a:schemeClr val="lt1"/>
                </a:solidFill>
              </a:rPr>
              <a:t>The platform moves, an physics apply to relevant object with a non-kinetic rigidbody. The armadillo-ball moves around the platform collecting grapes and trying to get home to her cave. There are 10 levels, each in proportional size to the board and with various colours and modifications. The armadillo-ball gets stuck in her ball form and with enough sustenance, she is able to gather her strength and  break free from her ball form. The timer and the collected grape count are the 2 parameters being kept and evaluated within the game that are presented in end-of-level screens and also kept in the reports along with the heatmap of coordinated the ball has traveled. </a:t>
            </a:r>
            <a:endParaRPr>
              <a:solidFill>
                <a:schemeClr val="lt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pic>
        <p:nvPicPr>
          <p:cNvPr id="189" name="Google Shape;189;p32"/>
          <p:cNvPicPr preferRelativeResize="0"/>
          <p:nvPr/>
        </p:nvPicPr>
        <p:blipFill rotWithShape="1">
          <a:blip r:embed="rId3">
            <a:alphaModFix/>
          </a:blip>
          <a:srcRect b="31670"/>
          <a:stretch/>
        </p:blipFill>
        <p:spPr>
          <a:xfrm>
            <a:off x="624800" y="184850"/>
            <a:ext cx="6664977" cy="3240799"/>
          </a:xfrm>
          <a:prstGeom prst="rect">
            <a:avLst/>
          </a:prstGeom>
          <a:noFill/>
          <a:ln>
            <a:noFill/>
          </a:ln>
        </p:spPr>
      </p:pic>
      <p:pic>
        <p:nvPicPr>
          <p:cNvPr id="190" name="Google Shape;190;p32"/>
          <p:cNvPicPr preferRelativeResize="0"/>
          <p:nvPr/>
        </p:nvPicPr>
        <p:blipFill rotWithShape="1">
          <a:blip r:embed="rId4">
            <a:alphaModFix/>
          </a:blip>
          <a:srcRect b="48984"/>
          <a:stretch/>
        </p:blipFill>
        <p:spPr>
          <a:xfrm>
            <a:off x="3611474" y="3618677"/>
            <a:ext cx="5234001" cy="1309775"/>
          </a:xfrm>
          <a:prstGeom prst="rect">
            <a:avLst/>
          </a:prstGeom>
          <a:noFill/>
          <a:ln>
            <a:noFill/>
          </a:ln>
        </p:spPr>
      </p:pic>
      <p:sp>
        <p:nvSpPr>
          <p:cNvPr id="191" name="Google Shape;191;p32"/>
          <p:cNvSpPr txBox="1"/>
          <p:nvPr/>
        </p:nvSpPr>
        <p:spPr>
          <a:xfrm>
            <a:off x="920025" y="3505150"/>
            <a:ext cx="2463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Admin Screens</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pic>
        <p:nvPicPr>
          <p:cNvPr id="196" name="Google Shape;196;p33"/>
          <p:cNvPicPr preferRelativeResize="0"/>
          <p:nvPr/>
        </p:nvPicPr>
        <p:blipFill>
          <a:blip r:embed="rId3">
            <a:alphaModFix/>
          </a:blip>
          <a:stretch>
            <a:fillRect/>
          </a:stretch>
        </p:blipFill>
        <p:spPr>
          <a:xfrm>
            <a:off x="2530725" y="130913"/>
            <a:ext cx="3941875" cy="4881674"/>
          </a:xfrm>
          <a:prstGeom prst="rect">
            <a:avLst/>
          </a:prstGeom>
          <a:noFill/>
          <a:ln>
            <a:noFill/>
          </a:ln>
        </p:spPr>
      </p:pic>
      <p:pic>
        <p:nvPicPr>
          <p:cNvPr id="197" name="Google Shape;197;p33"/>
          <p:cNvPicPr preferRelativeResize="0"/>
          <p:nvPr/>
        </p:nvPicPr>
        <p:blipFill rotWithShape="1">
          <a:blip r:embed="rId4">
            <a:alphaModFix/>
          </a:blip>
          <a:srcRect l="15444" t="21912" r="62500" b="8940"/>
          <a:stretch/>
        </p:blipFill>
        <p:spPr>
          <a:xfrm>
            <a:off x="290875" y="130925"/>
            <a:ext cx="1990374" cy="2157325"/>
          </a:xfrm>
          <a:prstGeom prst="rect">
            <a:avLst/>
          </a:prstGeom>
          <a:noFill/>
          <a:ln>
            <a:noFill/>
          </a:ln>
        </p:spPr>
      </p:pic>
      <p:pic>
        <p:nvPicPr>
          <p:cNvPr id="198" name="Google Shape;198;p33"/>
          <p:cNvPicPr preferRelativeResize="0"/>
          <p:nvPr/>
        </p:nvPicPr>
        <p:blipFill rotWithShape="1">
          <a:blip r:embed="rId4">
            <a:alphaModFix/>
          </a:blip>
          <a:srcRect l="60173" t="23824" r="15488" b="7930"/>
          <a:stretch/>
        </p:blipFill>
        <p:spPr>
          <a:xfrm>
            <a:off x="6722075" y="2855250"/>
            <a:ext cx="2225449" cy="2157325"/>
          </a:xfrm>
          <a:prstGeom prst="rect">
            <a:avLst/>
          </a:prstGeom>
          <a:noFill/>
          <a:ln>
            <a:noFill/>
          </a:ln>
        </p:spPr>
      </p:pic>
      <p:sp>
        <p:nvSpPr>
          <p:cNvPr id="199" name="Google Shape;199;p33"/>
          <p:cNvSpPr txBox="1"/>
          <p:nvPr/>
        </p:nvSpPr>
        <p:spPr>
          <a:xfrm>
            <a:off x="761050" y="4612375"/>
            <a:ext cx="1669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A report example</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pic>
        <p:nvPicPr>
          <p:cNvPr id="204" name="Google Shape;204;p34"/>
          <p:cNvPicPr preferRelativeResize="0"/>
          <p:nvPr/>
        </p:nvPicPr>
        <p:blipFill>
          <a:blip r:embed="rId3">
            <a:alphaModFix/>
          </a:blip>
          <a:stretch>
            <a:fillRect/>
          </a:stretch>
        </p:blipFill>
        <p:spPr>
          <a:xfrm>
            <a:off x="311699" y="2971125"/>
            <a:ext cx="8520602" cy="1885641"/>
          </a:xfrm>
          <a:prstGeom prst="rect">
            <a:avLst/>
          </a:prstGeom>
          <a:noFill/>
          <a:ln>
            <a:noFill/>
          </a:ln>
        </p:spPr>
      </p:pic>
      <p:pic>
        <p:nvPicPr>
          <p:cNvPr id="205" name="Google Shape;205;p34"/>
          <p:cNvPicPr preferRelativeResize="0"/>
          <p:nvPr/>
        </p:nvPicPr>
        <p:blipFill>
          <a:blip r:embed="rId4">
            <a:alphaModFix/>
          </a:blip>
          <a:stretch>
            <a:fillRect/>
          </a:stretch>
        </p:blipFill>
        <p:spPr>
          <a:xfrm>
            <a:off x="311701" y="286718"/>
            <a:ext cx="8520599" cy="2786614"/>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3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a:solidFill>
                  <a:schemeClr val="lt1"/>
                </a:solidFill>
              </a:rPr>
              <a:t>Backend</a:t>
            </a:r>
            <a:endParaRPr>
              <a:solidFill>
                <a:schemeClr val="lt1"/>
              </a:solidFill>
            </a:endParaRPr>
          </a:p>
        </p:txBody>
      </p:sp>
      <p:sp>
        <p:nvSpPr>
          <p:cNvPr id="211" name="Google Shape;211;p35"/>
          <p:cNvSpPr txBox="1">
            <a:spLocks noGrp="1"/>
          </p:cNvSpPr>
          <p:nvPr>
            <p:ph type="body" idx="1"/>
          </p:nvPr>
        </p:nvSpPr>
        <p:spPr>
          <a:xfrm>
            <a:off x="368475" y="1413625"/>
            <a:ext cx="8520600" cy="3416400"/>
          </a:xfrm>
          <a:prstGeom prst="rect">
            <a:avLst/>
          </a:prstGeom>
        </p:spPr>
        <p:txBody>
          <a:bodyPr spcFirstLastPara="1" wrap="square" lIns="91425" tIns="91425" rIns="91425" bIns="91425" anchor="t" anchorCtr="0">
            <a:normAutofit/>
          </a:bodyPr>
          <a:lstStyle/>
          <a:p>
            <a:pPr marL="457200" lvl="0" indent="-342900" algn="l" rtl="0">
              <a:lnSpc>
                <a:spcPct val="150000"/>
              </a:lnSpc>
              <a:spcBef>
                <a:spcPts val="0"/>
              </a:spcBef>
              <a:spcAft>
                <a:spcPts val="0"/>
              </a:spcAft>
              <a:buClr>
                <a:schemeClr val="lt1"/>
              </a:buClr>
              <a:buSzPts val="1800"/>
              <a:buChar char="●"/>
            </a:pPr>
            <a:r>
              <a:rPr lang="en">
                <a:solidFill>
                  <a:schemeClr val="lt1"/>
                </a:solidFill>
              </a:rPr>
              <a:t> We do API communications, requests and responses, as well as all processing and editing works using Python scripts in our backend.</a:t>
            </a:r>
            <a:endParaRPr>
              <a:solidFill>
                <a:schemeClr val="lt1"/>
              </a:solidFill>
            </a:endParaRPr>
          </a:p>
          <a:p>
            <a:pPr marL="457200" lvl="0" indent="0" algn="l" rtl="0">
              <a:lnSpc>
                <a:spcPct val="150000"/>
              </a:lnSpc>
              <a:spcBef>
                <a:spcPts val="1200"/>
              </a:spcBef>
              <a:spcAft>
                <a:spcPts val="0"/>
              </a:spcAft>
              <a:buNone/>
            </a:pPr>
            <a:endParaRPr>
              <a:solidFill>
                <a:schemeClr val="lt1"/>
              </a:solidFill>
            </a:endParaRPr>
          </a:p>
          <a:p>
            <a:pPr marL="457200" lvl="0" indent="-342900" algn="l" rtl="0">
              <a:lnSpc>
                <a:spcPct val="150000"/>
              </a:lnSpc>
              <a:spcBef>
                <a:spcPts val="1200"/>
              </a:spcBef>
              <a:spcAft>
                <a:spcPts val="0"/>
              </a:spcAft>
              <a:buClr>
                <a:schemeClr val="lt1"/>
              </a:buClr>
              <a:buSzPts val="1800"/>
              <a:buChar char="●"/>
            </a:pPr>
            <a:r>
              <a:rPr lang="en">
                <a:solidFill>
                  <a:schemeClr val="lt1"/>
                </a:solidFill>
              </a:rPr>
              <a:t>We are also using our Python scripts to make the data we receive meaningful, for example, processing the heatmap from the coordinates here and other data we collected.</a:t>
            </a:r>
            <a:endParaRPr>
              <a:solidFill>
                <a:schemeClr val="lt1"/>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3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a:solidFill>
                  <a:schemeClr val="lt1"/>
                </a:solidFill>
              </a:rPr>
              <a:t>Unity Game (Interaction with backend)</a:t>
            </a:r>
            <a:endParaRPr>
              <a:solidFill>
                <a:schemeClr val="lt1"/>
              </a:solidFill>
            </a:endParaRPr>
          </a:p>
        </p:txBody>
      </p:sp>
      <p:sp>
        <p:nvSpPr>
          <p:cNvPr id="217" name="Google Shape;217;p36"/>
          <p:cNvSpPr txBox="1">
            <a:spLocks noGrp="1"/>
          </p:cNvSpPr>
          <p:nvPr>
            <p:ph type="body" idx="1"/>
          </p:nvPr>
        </p:nvSpPr>
        <p:spPr>
          <a:xfrm>
            <a:off x="311700" y="1231950"/>
            <a:ext cx="8520600" cy="3416400"/>
          </a:xfrm>
          <a:prstGeom prst="rect">
            <a:avLst/>
          </a:prstGeom>
        </p:spPr>
        <p:txBody>
          <a:bodyPr spcFirstLastPara="1" wrap="square" lIns="91425" tIns="91425" rIns="91425" bIns="91425" anchor="t" anchorCtr="0">
            <a:normAutofit/>
          </a:bodyPr>
          <a:lstStyle/>
          <a:p>
            <a:pPr marL="457200" lvl="0" indent="-342900" algn="l" rtl="0">
              <a:lnSpc>
                <a:spcPct val="150000"/>
              </a:lnSpc>
              <a:spcBef>
                <a:spcPts val="0"/>
              </a:spcBef>
              <a:spcAft>
                <a:spcPts val="0"/>
              </a:spcAft>
              <a:buClr>
                <a:schemeClr val="lt1"/>
              </a:buClr>
              <a:buSzPts val="1800"/>
              <a:buChar char="●"/>
            </a:pPr>
            <a:r>
              <a:rPr lang="en">
                <a:solidFill>
                  <a:schemeClr val="lt1"/>
                </a:solidFill>
              </a:rPr>
              <a:t>We communicate with Unity using our API in the same way, but unlike other components, we use special functions such as IEnumerator() and StartCoroutine() for this.</a:t>
            </a:r>
            <a:endParaRPr>
              <a:solidFill>
                <a:schemeClr val="lt1"/>
              </a:solidFill>
            </a:endParaRPr>
          </a:p>
          <a:p>
            <a:pPr marL="457200" lvl="0" indent="0" algn="l" rtl="0">
              <a:lnSpc>
                <a:spcPct val="150000"/>
              </a:lnSpc>
              <a:spcBef>
                <a:spcPts val="1200"/>
              </a:spcBef>
              <a:spcAft>
                <a:spcPts val="0"/>
              </a:spcAft>
              <a:buNone/>
            </a:pPr>
            <a:endParaRPr>
              <a:solidFill>
                <a:schemeClr val="lt1"/>
              </a:solidFill>
            </a:endParaRPr>
          </a:p>
          <a:p>
            <a:pPr marL="457200" lvl="0" indent="-342900" algn="l" rtl="0">
              <a:lnSpc>
                <a:spcPct val="150000"/>
              </a:lnSpc>
              <a:spcBef>
                <a:spcPts val="1200"/>
              </a:spcBef>
              <a:spcAft>
                <a:spcPts val="0"/>
              </a:spcAft>
              <a:buClr>
                <a:schemeClr val="lt1"/>
              </a:buClr>
              <a:buSzPts val="1800"/>
              <a:buChar char="●"/>
            </a:pPr>
            <a:r>
              <a:rPr lang="en">
                <a:solidFill>
                  <a:schemeClr val="lt1"/>
                </a:solidFill>
              </a:rPr>
              <a:t>While doing this, we send the data in classes, so we had to create a class for both the patient, reports and some other individual data. In this way, we have accessed the data we stored in these classes to our backend in packages.</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37"/>
          <p:cNvSpPr txBox="1">
            <a:spLocks noGrp="1"/>
          </p:cNvSpPr>
          <p:nvPr>
            <p:ph type="title"/>
          </p:nvPr>
        </p:nvSpPr>
        <p:spPr>
          <a:xfrm>
            <a:off x="311700" y="375400"/>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a:solidFill>
                  <a:schemeClr val="lt1"/>
                </a:solidFill>
              </a:rPr>
              <a:t>Evaluation of the System -1</a:t>
            </a:r>
            <a:endParaRPr>
              <a:solidFill>
                <a:schemeClr val="lt1"/>
              </a:solidFill>
            </a:endParaRPr>
          </a:p>
        </p:txBody>
      </p:sp>
      <p:sp>
        <p:nvSpPr>
          <p:cNvPr id="223" name="Google Shape;223;p37"/>
          <p:cNvSpPr txBox="1">
            <a:spLocks noGrp="1"/>
          </p:cNvSpPr>
          <p:nvPr>
            <p:ph type="body" idx="1"/>
          </p:nvPr>
        </p:nvSpPr>
        <p:spPr>
          <a:xfrm>
            <a:off x="311700" y="948100"/>
            <a:ext cx="8520600" cy="3787200"/>
          </a:xfrm>
          <a:prstGeom prst="rect">
            <a:avLst/>
          </a:prstGeom>
        </p:spPr>
        <p:txBody>
          <a:bodyPr spcFirstLastPara="1" wrap="square" lIns="91425" tIns="91425" rIns="91425" bIns="91425" anchor="t" anchorCtr="0">
            <a:normAutofit lnSpcReduction="20000"/>
          </a:bodyPr>
          <a:lstStyle/>
          <a:p>
            <a:pPr marL="457200" lvl="0" indent="-342900" algn="l" rtl="0">
              <a:lnSpc>
                <a:spcPct val="150000"/>
              </a:lnSpc>
              <a:spcBef>
                <a:spcPts val="0"/>
              </a:spcBef>
              <a:spcAft>
                <a:spcPts val="0"/>
              </a:spcAft>
              <a:buClr>
                <a:schemeClr val="lt1"/>
              </a:buClr>
              <a:buSzPts val="1800"/>
              <a:buChar char="●"/>
            </a:pPr>
            <a:r>
              <a:rPr lang="en">
                <a:solidFill>
                  <a:schemeClr val="lt1"/>
                </a:solidFill>
              </a:rPr>
              <a:t>The system generates a report based on performances for each played level which is stored and later accessed, providing information about the duration and the general movement of the player during gameplay. </a:t>
            </a:r>
            <a:endParaRPr>
              <a:solidFill>
                <a:schemeClr val="lt1"/>
              </a:solidFill>
            </a:endParaRPr>
          </a:p>
          <a:p>
            <a:pPr marL="457200" lvl="0" indent="-342900" algn="l" rtl="0">
              <a:lnSpc>
                <a:spcPct val="150000"/>
              </a:lnSpc>
              <a:spcBef>
                <a:spcPts val="0"/>
              </a:spcBef>
              <a:spcAft>
                <a:spcPts val="0"/>
              </a:spcAft>
              <a:buClr>
                <a:schemeClr val="lt1"/>
              </a:buClr>
              <a:buSzPts val="1800"/>
              <a:buChar char="●"/>
            </a:pPr>
            <a:r>
              <a:rPr lang="en">
                <a:solidFill>
                  <a:schemeClr val="lt1"/>
                </a:solidFill>
              </a:rPr>
              <a:t>Parameters are easy to change through the interface of the game. </a:t>
            </a:r>
            <a:endParaRPr>
              <a:solidFill>
                <a:schemeClr val="lt1"/>
              </a:solidFill>
            </a:endParaRPr>
          </a:p>
          <a:p>
            <a:pPr marL="457200" lvl="0" indent="-342900" algn="l" rtl="0">
              <a:lnSpc>
                <a:spcPct val="150000"/>
              </a:lnSpc>
              <a:spcBef>
                <a:spcPts val="0"/>
              </a:spcBef>
              <a:spcAft>
                <a:spcPts val="0"/>
              </a:spcAft>
              <a:buClr>
                <a:schemeClr val="lt1"/>
              </a:buClr>
              <a:buSzPts val="1800"/>
              <a:buChar char="●"/>
            </a:pPr>
            <a:r>
              <a:rPr lang="en">
                <a:solidFill>
                  <a:schemeClr val="lt1"/>
                </a:solidFill>
              </a:rPr>
              <a:t>Game is simple to understand and not hard to play either by standing on the board or sitting and adjusting the weight on the board accordingly.</a:t>
            </a:r>
            <a:endParaRPr>
              <a:solidFill>
                <a:schemeClr val="lt1"/>
              </a:solidFill>
            </a:endParaRPr>
          </a:p>
          <a:p>
            <a:pPr marL="457200" lvl="0" indent="-342900" algn="l" rtl="0">
              <a:lnSpc>
                <a:spcPct val="150000"/>
              </a:lnSpc>
              <a:spcBef>
                <a:spcPts val="0"/>
              </a:spcBef>
              <a:spcAft>
                <a:spcPts val="0"/>
              </a:spcAft>
              <a:buClr>
                <a:schemeClr val="lt1"/>
              </a:buClr>
              <a:buSzPts val="1800"/>
              <a:buChar char="●"/>
            </a:pPr>
            <a:r>
              <a:rPr lang="en">
                <a:solidFill>
                  <a:schemeClr val="lt1"/>
                </a:solidFill>
              </a:rPr>
              <a:t>Game is unisex and focuses on the balance and shifting the person’s weight according to the direction the player needs to move.</a:t>
            </a:r>
            <a:endParaRPr>
              <a:solidFill>
                <a:schemeClr val="lt1"/>
              </a:solidFill>
            </a:endParaRPr>
          </a:p>
          <a:p>
            <a:pPr marL="457200" lvl="0" indent="-342900" algn="l" rtl="0">
              <a:lnSpc>
                <a:spcPct val="150000"/>
              </a:lnSpc>
              <a:spcBef>
                <a:spcPts val="0"/>
              </a:spcBef>
              <a:spcAft>
                <a:spcPts val="0"/>
              </a:spcAft>
              <a:buClr>
                <a:schemeClr val="lt1"/>
              </a:buClr>
              <a:buSzPts val="1800"/>
              <a:buChar char="●"/>
            </a:pPr>
            <a:r>
              <a:rPr lang="en">
                <a:solidFill>
                  <a:schemeClr val="lt1"/>
                </a:solidFill>
              </a:rPr>
              <a:t>Report page is filled with explanations which can be improved and updated according to feedback from the therapist and result in more precise insight.</a:t>
            </a:r>
            <a:endParaRPr>
              <a:solidFill>
                <a:schemeClr val="lt1"/>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38"/>
          <p:cNvSpPr txBox="1">
            <a:spLocks noGrp="1"/>
          </p:cNvSpPr>
          <p:nvPr>
            <p:ph type="title"/>
          </p:nvPr>
        </p:nvSpPr>
        <p:spPr>
          <a:xfrm>
            <a:off x="311700" y="354175"/>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Clr>
                <a:schemeClr val="dk1"/>
              </a:buClr>
              <a:buSzPct val="39285"/>
              <a:buFont typeface="Arial"/>
              <a:buNone/>
            </a:pPr>
            <a:r>
              <a:rPr lang="en">
                <a:solidFill>
                  <a:schemeClr val="lt1"/>
                </a:solidFill>
              </a:rPr>
              <a:t>Evaluation of the System -2</a:t>
            </a:r>
            <a:endParaRPr>
              <a:solidFill>
                <a:schemeClr val="lt1"/>
              </a:solidFill>
            </a:endParaRPr>
          </a:p>
          <a:p>
            <a:pPr marL="0" lvl="0" indent="0" algn="l" rtl="0">
              <a:spcBef>
                <a:spcPts val="0"/>
              </a:spcBef>
              <a:spcAft>
                <a:spcPts val="0"/>
              </a:spcAft>
              <a:buNone/>
            </a:pPr>
            <a:endParaRPr/>
          </a:p>
        </p:txBody>
      </p:sp>
      <p:sp>
        <p:nvSpPr>
          <p:cNvPr id="229" name="Google Shape;229;p38"/>
          <p:cNvSpPr txBox="1">
            <a:spLocks noGrp="1"/>
          </p:cNvSpPr>
          <p:nvPr>
            <p:ph type="body" idx="1"/>
          </p:nvPr>
        </p:nvSpPr>
        <p:spPr>
          <a:xfrm>
            <a:off x="311700" y="982150"/>
            <a:ext cx="8520600" cy="3741900"/>
          </a:xfrm>
          <a:prstGeom prst="rect">
            <a:avLst/>
          </a:prstGeom>
        </p:spPr>
        <p:txBody>
          <a:bodyPr spcFirstLastPara="1" wrap="square" lIns="91425" tIns="91425" rIns="91425" bIns="91425" anchor="t" anchorCtr="0">
            <a:normAutofit lnSpcReduction="20000"/>
          </a:bodyPr>
          <a:lstStyle/>
          <a:p>
            <a:pPr marL="457200" lvl="0" indent="-342900" algn="l" rtl="0">
              <a:lnSpc>
                <a:spcPct val="150000"/>
              </a:lnSpc>
              <a:spcBef>
                <a:spcPts val="0"/>
              </a:spcBef>
              <a:spcAft>
                <a:spcPts val="0"/>
              </a:spcAft>
              <a:buClr>
                <a:schemeClr val="lt1"/>
              </a:buClr>
              <a:buSzPts val="1800"/>
              <a:buChar char="●"/>
            </a:pPr>
            <a:r>
              <a:rPr lang="en">
                <a:solidFill>
                  <a:schemeClr val="lt1"/>
                </a:solidFill>
              </a:rPr>
              <a:t>Interface and user-interaction is easy to use and understandable.</a:t>
            </a:r>
            <a:endParaRPr>
              <a:solidFill>
                <a:schemeClr val="lt1"/>
              </a:solidFill>
            </a:endParaRPr>
          </a:p>
          <a:p>
            <a:pPr marL="457200" lvl="0" indent="-342900" algn="l" rtl="0">
              <a:lnSpc>
                <a:spcPct val="150000"/>
              </a:lnSpc>
              <a:spcBef>
                <a:spcPts val="0"/>
              </a:spcBef>
              <a:spcAft>
                <a:spcPts val="0"/>
              </a:spcAft>
              <a:buClr>
                <a:schemeClr val="lt1"/>
              </a:buClr>
              <a:buSzPts val="1800"/>
              <a:buChar char="●"/>
            </a:pPr>
            <a:r>
              <a:rPr lang="en">
                <a:solidFill>
                  <a:schemeClr val="lt1"/>
                </a:solidFill>
              </a:rPr>
              <a:t>The sense of achievement and its’ measure is given by using “scores”.</a:t>
            </a:r>
            <a:endParaRPr>
              <a:solidFill>
                <a:schemeClr val="lt1"/>
              </a:solidFill>
            </a:endParaRPr>
          </a:p>
          <a:p>
            <a:pPr marL="457200" lvl="0" indent="-342900" algn="l" rtl="0">
              <a:lnSpc>
                <a:spcPct val="150000"/>
              </a:lnSpc>
              <a:spcBef>
                <a:spcPts val="0"/>
              </a:spcBef>
              <a:spcAft>
                <a:spcPts val="0"/>
              </a:spcAft>
              <a:buClr>
                <a:schemeClr val="lt1"/>
              </a:buClr>
              <a:buSzPts val="1800"/>
              <a:buChar char="●"/>
            </a:pPr>
            <a:r>
              <a:rPr lang="en">
                <a:solidFill>
                  <a:schemeClr val="lt1"/>
                </a:solidFill>
              </a:rPr>
              <a:t>Parameters being changed reflects directly to the gameplay, making the player adjust their play-style accordingly.</a:t>
            </a:r>
            <a:endParaRPr>
              <a:solidFill>
                <a:schemeClr val="lt1"/>
              </a:solidFill>
            </a:endParaRPr>
          </a:p>
          <a:p>
            <a:pPr marL="457200" lvl="0" indent="-342900" algn="l" rtl="0">
              <a:lnSpc>
                <a:spcPct val="150000"/>
              </a:lnSpc>
              <a:spcBef>
                <a:spcPts val="0"/>
              </a:spcBef>
              <a:spcAft>
                <a:spcPts val="0"/>
              </a:spcAft>
              <a:buClr>
                <a:schemeClr val="lt1"/>
              </a:buClr>
              <a:buSzPts val="1800"/>
              <a:buChar char="●"/>
            </a:pPr>
            <a:r>
              <a:rPr lang="en">
                <a:solidFill>
                  <a:schemeClr val="lt1"/>
                </a:solidFill>
              </a:rPr>
              <a:t>Instructional support is given by a tutorial image given before the first level.</a:t>
            </a:r>
            <a:endParaRPr>
              <a:solidFill>
                <a:schemeClr val="lt1"/>
              </a:solidFill>
            </a:endParaRPr>
          </a:p>
          <a:p>
            <a:pPr marL="457200" lvl="0" indent="-342900" algn="l" rtl="0">
              <a:lnSpc>
                <a:spcPct val="150000"/>
              </a:lnSpc>
              <a:spcBef>
                <a:spcPts val="0"/>
              </a:spcBef>
              <a:spcAft>
                <a:spcPts val="0"/>
              </a:spcAft>
              <a:buClr>
                <a:schemeClr val="lt1"/>
              </a:buClr>
              <a:buSzPts val="1800"/>
              <a:buChar char="●"/>
            </a:pPr>
            <a:r>
              <a:rPr lang="en">
                <a:solidFill>
                  <a:schemeClr val="lt1"/>
                </a:solidFill>
              </a:rPr>
              <a:t>Feedback is given to the player at the end of each level, displaying the time, scores they completed the level with.</a:t>
            </a:r>
            <a:endParaRPr>
              <a:solidFill>
                <a:schemeClr val="lt1"/>
              </a:solidFill>
            </a:endParaRPr>
          </a:p>
          <a:p>
            <a:pPr marL="457200" lvl="0" indent="-342900" algn="l" rtl="0">
              <a:lnSpc>
                <a:spcPct val="150000"/>
              </a:lnSpc>
              <a:spcBef>
                <a:spcPts val="0"/>
              </a:spcBef>
              <a:spcAft>
                <a:spcPts val="0"/>
              </a:spcAft>
              <a:buClr>
                <a:schemeClr val="lt1"/>
              </a:buClr>
              <a:buSzPts val="1800"/>
              <a:buChar char="●"/>
            </a:pPr>
            <a:r>
              <a:rPr lang="en">
                <a:solidFill>
                  <a:schemeClr val="lt1"/>
                </a:solidFill>
              </a:rPr>
              <a:t>Challenge of the game is that player needs to use core balance and stability to adjust their weight and traverse through the map. Challenge level of the game can be adjusted by the use of parameters as well.</a:t>
            </a:r>
            <a:endParaRPr>
              <a:solidFill>
                <a:schemeClr val="lt1"/>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39"/>
          <p:cNvSpPr txBox="1">
            <a:spLocks noGrp="1"/>
          </p:cNvSpPr>
          <p:nvPr>
            <p:ph type="title"/>
          </p:nvPr>
        </p:nvSpPr>
        <p:spPr>
          <a:xfrm>
            <a:off x="311700" y="308775"/>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Clr>
                <a:schemeClr val="dk1"/>
              </a:buClr>
              <a:buSzPct val="39285"/>
              <a:buFont typeface="Arial"/>
              <a:buNone/>
            </a:pPr>
            <a:r>
              <a:rPr lang="en">
                <a:solidFill>
                  <a:schemeClr val="lt1"/>
                </a:solidFill>
              </a:rPr>
              <a:t>Evaluation of the System -3</a:t>
            </a:r>
            <a:endParaRPr>
              <a:solidFill>
                <a:schemeClr val="lt1"/>
              </a:solidFill>
            </a:endParaRPr>
          </a:p>
          <a:p>
            <a:pPr marL="0" lvl="0" indent="0" algn="l" rtl="0">
              <a:spcBef>
                <a:spcPts val="0"/>
              </a:spcBef>
              <a:spcAft>
                <a:spcPts val="0"/>
              </a:spcAft>
              <a:buNone/>
            </a:pPr>
            <a:endParaRPr/>
          </a:p>
        </p:txBody>
      </p:sp>
      <p:sp>
        <p:nvSpPr>
          <p:cNvPr id="235" name="Google Shape;235;p39"/>
          <p:cNvSpPr txBox="1">
            <a:spLocks noGrp="1"/>
          </p:cNvSpPr>
          <p:nvPr>
            <p:ph type="body" idx="1"/>
          </p:nvPr>
        </p:nvSpPr>
        <p:spPr>
          <a:xfrm>
            <a:off x="357125" y="881475"/>
            <a:ext cx="8520600" cy="3990900"/>
          </a:xfrm>
          <a:prstGeom prst="rect">
            <a:avLst/>
          </a:prstGeom>
        </p:spPr>
        <p:txBody>
          <a:bodyPr spcFirstLastPara="1" wrap="square" lIns="91425" tIns="91425" rIns="91425" bIns="91425" anchor="t" anchorCtr="0">
            <a:normAutofit fontScale="92500"/>
          </a:bodyPr>
          <a:lstStyle/>
          <a:p>
            <a:pPr marL="457200" lvl="0" indent="-334327" algn="l" rtl="0">
              <a:lnSpc>
                <a:spcPct val="150000"/>
              </a:lnSpc>
              <a:spcBef>
                <a:spcPts val="0"/>
              </a:spcBef>
              <a:spcAft>
                <a:spcPts val="0"/>
              </a:spcAft>
              <a:buClr>
                <a:schemeClr val="lt1"/>
              </a:buClr>
              <a:buSzPct val="100000"/>
              <a:buChar char="●"/>
            </a:pPr>
            <a:r>
              <a:rPr lang="en">
                <a:solidFill>
                  <a:schemeClr val="lt1"/>
                </a:solidFill>
              </a:rPr>
              <a:t>Through each level, player can choose their own path to the goal, as well as choosing to collect more collectables with the trade-off of time spent.</a:t>
            </a:r>
            <a:endParaRPr>
              <a:solidFill>
                <a:schemeClr val="lt1"/>
              </a:solidFill>
            </a:endParaRPr>
          </a:p>
          <a:p>
            <a:pPr marL="457200" lvl="0" indent="-334327" algn="l" rtl="0">
              <a:lnSpc>
                <a:spcPct val="150000"/>
              </a:lnSpc>
              <a:spcBef>
                <a:spcPts val="0"/>
              </a:spcBef>
              <a:spcAft>
                <a:spcPts val="0"/>
              </a:spcAft>
              <a:buClr>
                <a:schemeClr val="lt1"/>
              </a:buClr>
              <a:buSzPct val="100000"/>
              <a:buChar char="●"/>
            </a:pPr>
            <a:r>
              <a:rPr lang="en">
                <a:solidFill>
                  <a:schemeClr val="lt1"/>
                </a:solidFill>
              </a:rPr>
              <a:t>The only animal in the world who can do “ball up” is the Three Banded Armadillo. Game provides the story of such an armadillo trying to free herself from her ball form. She is stuck. She’s not strong enough just yet. By collecting grapes and becoming stronger, eventually she’s able to get out of her ball form at the end of Level 10. We wanted to show how her work pays off to be a motivate the player.</a:t>
            </a:r>
            <a:endParaRPr>
              <a:solidFill>
                <a:schemeClr val="lt1"/>
              </a:solidFill>
            </a:endParaRPr>
          </a:p>
          <a:p>
            <a:pPr marL="457200" lvl="0" indent="-334327" algn="l" rtl="0">
              <a:lnSpc>
                <a:spcPct val="150000"/>
              </a:lnSpc>
              <a:spcBef>
                <a:spcPts val="0"/>
              </a:spcBef>
              <a:spcAft>
                <a:spcPts val="0"/>
              </a:spcAft>
              <a:buClr>
                <a:schemeClr val="lt1"/>
              </a:buClr>
              <a:buSzPct val="100000"/>
              <a:buChar char="●"/>
            </a:pPr>
            <a:r>
              <a:rPr lang="en">
                <a:solidFill>
                  <a:schemeClr val="lt1"/>
                </a:solidFill>
              </a:rPr>
              <a:t>Game is not cooperative or contains social interaction.</a:t>
            </a:r>
            <a:endParaRPr>
              <a:solidFill>
                <a:schemeClr val="lt1"/>
              </a:solidFill>
            </a:endParaRPr>
          </a:p>
          <a:p>
            <a:pPr marL="457200" lvl="0" indent="-334327" algn="l" rtl="0">
              <a:lnSpc>
                <a:spcPct val="150000"/>
              </a:lnSpc>
              <a:spcBef>
                <a:spcPts val="0"/>
              </a:spcBef>
              <a:spcAft>
                <a:spcPts val="0"/>
              </a:spcAft>
              <a:buClr>
                <a:schemeClr val="lt1"/>
              </a:buClr>
              <a:buSzPct val="100000"/>
              <a:buChar char="●"/>
            </a:pPr>
            <a:r>
              <a:rPr lang="en">
                <a:solidFill>
                  <a:schemeClr val="lt1"/>
                </a:solidFill>
              </a:rPr>
              <a:t>Clear goal is set as the levels are designed in a way which provides the player with the use of collectables during the path to the end points which are caves.</a:t>
            </a:r>
            <a:endParaRPr>
              <a:solidFill>
                <a:schemeClr val="lt1"/>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40"/>
          <p:cNvSpPr txBox="1">
            <a:spLocks noGrp="1"/>
          </p:cNvSpPr>
          <p:nvPr>
            <p:ph type="title"/>
          </p:nvPr>
        </p:nvSpPr>
        <p:spPr>
          <a:xfrm>
            <a:off x="311700" y="376900"/>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Clr>
                <a:schemeClr val="dk1"/>
              </a:buClr>
              <a:buSzPct val="39285"/>
              <a:buFont typeface="Arial"/>
              <a:buNone/>
            </a:pPr>
            <a:r>
              <a:rPr lang="en">
                <a:solidFill>
                  <a:schemeClr val="lt1"/>
                </a:solidFill>
              </a:rPr>
              <a:t>Evaluation of the System -4</a:t>
            </a:r>
            <a:endParaRPr>
              <a:solidFill>
                <a:schemeClr val="lt1"/>
              </a:solidFill>
            </a:endParaRPr>
          </a:p>
          <a:p>
            <a:pPr marL="0" lvl="0" indent="0" algn="l" rtl="0">
              <a:spcBef>
                <a:spcPts val="0"/>
              </a:spcBef>
              <a:spcAft>
                <a:spcPts val="0"/>
              </a:spcAft>
              <a:buNone/>
            </a:pPr>
            <a:endParaRPr/>
          </a:p>
        </p:txBody>
      </p:sp>
      <p:sp>
        <p:nvSpPr>
          <p:cNvPr id="241" name="Google Shape;241;p40"/>
          <p:cNvSpPr txBox="1">
            <a:spLocks noGrp="1"/>
          </p:cNvSpPr>
          <p:nvPr>
            <p:ph type="body" idx="1"/>
          </p:nvPr>
        </p:nvSpPr>
        <p:spPr>
          <a:xfrm>
            <a:off x="311700" y="1072975"/>
            <a:ext cx="8520600" cy="3673800"/>
          </a:xfrm>
          <a:prstGeom prst="rect">
            <a:avLst/>
          </a:prstGeom>
        </p:spPr>
        <p:txBody>
          <a:bodyPr spcFirstLastPara="1" wrap="square" lIns="91425" tIns="91425" rIns="91425" bIns="91425" anchor="t" anchorCtr="0">
            <a:normAutofit fontScale="85000" lnSpcReduction="10000"/>
          </a:bodyPr>
          <a:lstStyle/>
          <a:p>
            <a:pPr marL="457200" lvl="0" indent="-334327" algn="l" rtl="0">
              <a:lnSpc>
                <a:spcPct val="150000"/>
              </a:lnSpc>
              <a:spcBef>
                <a:spcPts val="0"/>
              </a:spcBef>
              <a:spcAft>
                <a:spcPts val="0"/>
              </a:spcAft>
              <a:buClr>
                <a:schemeClr val="lt1"/>
              </a:buClr>
              <a:buSzPct val="100000"/>
              <a:buChar char="●"/>
            </a:pPr>
            <a:r>
              <a:rPr lang="en" dirty="0">
                <a:solidFill>
                  <a:schemeClr val="lt1"/>
                </a:solidFill>
              </a:rPr>
              <a:t>Motivation is provided by the use of sound effects and collectables.</a:t>
            </a:r>
            <a:endParaRPr dirty="0">
              <a:solidFill>
                <a:schemeClr val="lt1"/>
              </a:solidFill>
            </a:endParaRPr>
          </a:p>
          <a:p>
            <a:pPr marL="457200" lvl="0" indent="-334327" algn="l" rtl="0">
              <a:lnSpc>
                <a:spcPct val="150000"/>
              </a:lnSpc>
              <a:spcBef>
                <a:spcPts val="0"/>
              </a:spcBef>
              <a:spcAft>
                <a:spcPts val="0"/>
              </a:spcAft>
              <a:buClr>
                <a:schemeClr val="lt1"/>
              </a:buClr>
              <a:buSzPct val="100000"/>
              <a:buChar char="●"/>
            </a:pPr>
            <a:r>
              <a:rPr lang="en" dirty="0">
                <a:solidFill>
                  <a:schemeClr val="lt1"/>
                </a:solidFill>
              </a:rPr>
              <a:t>Playing the game and being able to steer the Three Banded Armadillo successfully to the caves by player adjusting their weight and balance while collecting grapes provides the sense of accomplishment and triumph.</a:t>
            </a:r>
            <a:endParaRPr dirty="0">
              <a:solidFill>
                <a:schemeClr val="lt1"/>
              </a:solidFill>
            </a:endParaRPr>
          </a:p>
          <a:p>
            <a:pPr marL="457200" lvl="0" indent="-334327" algn="l" rtl="0">
              <a:lnSpc>
                <a:spcPct val="150000"/>
              </a:lnSpc>
              <a:spcBef>
                <a:spcPts val="0"/>
              </a:spcBef>
              <a:spcAft>
                <a:spcPts val="0"/>
              </a:spcAft>
              <a:buClr>
                <a:schemeClr val="lt1"/>
              </a:buClr>
              <a:buSzPct val="100000"/>
              <a:buChar char="●"/>
            </a:pPr>
            <a:r>
              <a:rPr lang="en" dirty="0">
                <a:solidFill>
                  <a:schemeClr val="lt1"/>
                </a:solidFill>
              </a:rPr>
              <a:t>Every move the player performs is directly related to the movements of the Three Banded Armadillo which makes the engagement on a high level during gameplay.</a:t>
            </a:r>
            <a:endParaRPr dirty="0">
              <a:solidFill>
                <a:schemeClr val="lt1"/>
              </a:solidFill>
            </a:endParaRPr>
          </a:p>
          <a:p>
            <a:pPr marL="457200" lvl="0" indent="-334327" algn="l" rtl="0">
              <a:lnSpc>
                <a:spcPct val="150000"/>
              </a:lnSpc>
              <a:spcBef>
                <a:spcPts val="0"/>
              </a:spcBef>
              <a:spcAft>
                <a:spcPts val="0"/>
              </a:spcAft>
              <a:buClr>
                <a:schemeClr val="lt1"/>
              </a:buClr>
              <a:buSzPct val="100000"/>
              <a:buChar char="●"/>
            </a:pPr>
            <a:r>
              <a:rPr lang="en" dirty="0">
                <a:solidFill>
                  <a:schemeClr val="lt1"/>
                </a:solidFill>
              </a:rPr>
              <a:t>Playing levels and replaying, results in the increase of self-regulation and better performance overall.</a:t>
            </a:r>
            <a:endParaRPr dirty="0">
              <a:solidFill>
                <a:schemeClr val="lt1"/>
              </a:solidFill>
            </a:endParaRPr>
          </a:p>
          <a:p>
            <a:pPr marL="457200" lvl="0" indent="-334327" algn="l" rtl="0">
              <a:lnSpc>
                <a:spcPct val="150000"/>
              </a:lnSpc>
              <a:spcBef>
                <a:spcPts val="0"/>
              </a:spcBef>
              <a:spcAft>
                <a:spcPts val="0"/>
              </a:spcAft>
              <a:buClr>
                <a:schemeClr val="lt1"/>
              </a:buClr>
              <a:buSzPct val="100000"/>
              <a:buChar char="●"/>
            </a:pPr>
            <a:r>
              <a:rPr lang="en" dirty="0">
                <a:solidFill>
                  <a:schemeClr val="lt1"/>
                </a:solidFill>
              </a:rPr>
              <a:t>Effort for figuring out how to move the Three Banded Armadillo faster and more precisely is both physical and mental, as it requires both balance and coordination.</a:t>
            </a:r>
            <a:endParaRPr dirty="0">
              <a:solidFill>
                <a:schemeClr val="lt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pic>
        <p:nvPicPr>
          <p:cNvPr id="68" name="Google Shape;68;p15"/>
          <p:cNvPicPr preferRelativeResize="0"/>
          <p:nvPr/>
        </p:nvPicPr>
        <p:blipFill>
          <a:blip r:embed="rId3">
            <a:alphaModFix/>
          </a:blip>
          <a:stretch>
            <a:fillRect/>
          </a:stretch>
        </p:blipFill>
        <p:spPr>
          <a:xfrm>
            <a:off x="452174" y="272500"/>
            <a:ext cx="4008374" cy="2217950"/>
          </a:xfrm>
          <a:prstGeom prst="rect">
            <a:avLst/>
          </a:prstGeom>
          <a:noFill/>
          <a:ln>
            <a:noFill/>
          </a:ln>
        </p:spPr>
      </p:pic>
      <p:pic>
        <p:nvPicPr>
          <p:cNvPr id="69" name="Google Shape;69;p15"/>
          <p:cNvPicPr preferRelativeResize="0"/>
          <p:nvPr/>
        </p:nvPicPr>
        <p:blipFill>
          <a:blip r:embed="rId4">
            <a:alphaModFix/>
          </a:blip>
          <a:stretch>
            <a:fillRect/>
          </a:stretch>
        </p:blipFill>
        <p:spPr>
          <a:xfrm>
            <a:off x="4809725" y="2490445"/>
            <a:ext cx="4008375" cy="2348280"/>
          </a:xfrm>
          <a:prstGeom prst="rect">
            <a:avLst/>
          </a:prstGeom>
          <a:noFill/>
          <a:ln>
            <a:noFill/>
          </a:ln>
        </p:spPr>
      </p:pic>
      <p:sp>
        <p:nvSpPr>
          <p:cNvPr id="70" name="Google Shape;70;p15"/>
          <p:cNvSpPr txBox="1"/>
          <p:nvPr/>
        </p:nvSpPr>
        <p:spPr>
          <a:xfrm>
            <a:off x="702138" y="2673925"/>
            <a:ext cx="3758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dk1"/>
                </a:solidFill>
              </a:rPr>
              <a:t>Armadillo in her ball and animal forms</a:t>
            </a:r>
            <a:endParaRPr>
              <a:solidFill>
                <a:schemeClr val="dk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Google Shape;75;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dirty="0">
                <a:solidFill>
                  <a:schemeClr val="lt1"/>
                </a:solidFill>
              </a:rPr>
              <a:t>How to Play</a:t>
            </a:r>
            <a:endParaRPr dirty="0">
              <a:solidFill>
                <a:schemeClr val="lt1"/>
              </a:solidFill>
            </a:endParaRPr>
          </a:p>
        </p:txBody>
      </p:sp>
      <p:sp>
        <p:nvSpPr>
          <p:cNvPr id="76" name="Google Shape;76;p16"/>
          <p:cNvSpPr txBox="1">
            <a:spLocks noGrp="1"/>
          </p:cNvSpPr>
          <p:nvPr>
            <p:ph type="body" idx="1"/>
          </p:nvPr>
        </p:nvSpPr>
        <p:spPr>
          <a:xfrm>
            <a:off x="311700" y="1017725"/>
            <a:ext cx="8520600" cy="3753300"/>
          </a:xfrm>
          <a:prstGeom prst="rect">
            <a:avLst/>
          </a:prstGeom>
        </p:spPr>
        <p:txBody>
          <a:bodyPr spcFirstLastPara="1" wrap="square" lIns="91425" tIns="91425" rIns="91425" bIns="91425" anchor="t" anchorCtr="0">
            <a:normAutofit fontScale="85000" lnSpcReduction="10000"/>
          </a:bodyPr>
          <a:lstStyle/>
          <a:p>
            <a:pPr marL="0" lvl="0" indent="0" algn="l" rtl="0">
              <a:lnSpc>
                <a:spcPct val="150000"/>
              </a:lnSpc>
              <a:spcBef>
                <a:spcPts val="0"/>
              </a:spcBef>
              <a:spcAft>
                <a:spcPts val="0"/>
              </a:spcAft>
              <a:buNone/>
            </a:pPr>
            <a:r>
              <a:rPr lang="en" dirty="0">
                <a:solidFill>
                  <a:schemeClr val="lt1"/>
                </a:solidFill>
              </a:rPr>
              <a:t>When you open up the game, first is the menu. If you’re a therapist, you can change hyperparameters to adjust difficulty. If you’re a player, you can log in and play.</a:t>
            </a:r>
            <a:endParaRPr dirty="0">
              <a:solidFill>
                <a:schemeClr val="lt1"/>
              </a:solidFill>
            </a:endParaRPr>
          </a:p>
          <a:p>
            <a:pPr marL="0" lvl="0" indent="0" algn="l" rtl="0">
              <a:lnSpc>
                <a:spcPct val="150000"/>
              </a:lnSpc>
              <a:spcBef>
                <a:spcPts val="1200"/>
              </a:spcBef>
              <a:spcAft>
                <a:spcPts val="0"/>
              </a:spcAft>
              <a:buNone/>
            </a:pPr>
            <a:r>
              <a:rPr lang="en" dirty="0">
                <a:solidFill>
                  <a:schemeClr val="lt1"/>
                </a:solidFill>
              </a:rPr>
              <a:t>The player moves on the Wii Balance Board which is what moves the platform. The platform holds an armadillo-ball, a labyrinth, grapes, decorations and a cave. The aim is to gather as many grapes as possible as you tilt the platform and move the armadillo-ball on its surface and moving through the labyrinth to get to the cave on the other side.</a:t>
            </a:r>
            <a:endParaRPr dirty="0">
              <a:solidFill>
                <a:schemeClr val="lt1"/>
              </a:solidFill>
            </a:endParaRPr>
          </a:p>
          <a:p>
            <a:pPr marL="0" lvl="0" indent="0" algn="l" rtl="0">
              <a:lnSpc>
                <a:spcPct val="150000"/>
              </a:lnSpc>
              <a:spcBef>
                <a:spcPts val="1200"/>
              </a:spcBef>
              <a:spcAft>
                <a:spcPts val="0"/>
              </a:spcAft>
              <a:buNone/>
            </a:pPr>
            <a:r>
              <a:rPr lang="en" dirty="0">
                <a:solidFill>
                  <a:schemeClr val="lt1"/>
                </a:solidFill>
              </a:rPr>
              <a:t>After each level you see how you did, and decide what to do. The report of how you did is stored in a database that is available to the therapist through the menu. </a:t>
            </a:r>
            <a:endParaRPr dirty="0">
              <a:solidFill>
                <a:schemeClr val="lt1"/>
              </a:solidFill>
            </a:endParaRPr>
          </a:p>
          <a:p>
            <a:pPr marL="0" lvl="0" indent="0" algn="l" rtl="0">
              <a:lnSpc>
                <a:spcPct val="150000"/>
              </a:lnSpc>
              <a:spcBef>
                <a:spcPts val="1200"/>
              </a:spcBef>
              <a:spcAft>
                <a:spcPts val="1200"/>
              </a:spcAft>
              <a:buNone/>
            </a:pPr>
            <a:r>
              <a:rPr lang="en" dirty="0">
                <a:solidFill>
                  <a:schemeClr val="lt1"/>
                </a:solidFill>
              </a:rPr>
              <a:t>At the end of 10th level, you complete the game.</a:t>
            </a:r>
            <a:endParaRPr dirty="0">
              <a:solidFill>
                <a:schemeClr val="lt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pic>
        <p:nvPicPr>
          <p:cNvPr id="81" name="Google Shape;81;p17"/>
          <p:cNvPicPr preferRelativeResize="0"/>
          <p:nvPr/>
        </p:nvPicPr>
        <p:blipFill>
          <a:blip r:embed="rId3">
            <a:alphaModFix/>
          </a:blip>
          <a:stretch>
            <a:fillRect/>
          </a:stretch>
        </p:blipFill>
        <p:spPr>
          <a:xfrm>
            <a:off x="1405175" y="505275"/>
            <a:ext cx="1624350" cy="3837550"/>
          </a:xfrm>
          <a:prstGeom prst="rect">
            <a:avLst/>
          </a:prstGeom>
          <a:noFill/>
          <a:ln>
            <a:noFill/>
          </a:ln>
        </p:spPr>
      </p:pic>
      <p:sp>
        <p:nvSpPr>
          <p:cNvPr id="82" name="Google Shape;82;p17"/>
          <p:cNvSpPr txBox="1"/>
          <p:nvPr/>
        </p:nvSpPr>
        <p:spPr>
          <a:xfrm>
            <a:off x="1469575" y="4407275"/>
            <a:ext cx="16245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dk1"/>
                </a:solidFill>
              </a:rPr>
              <a:t>Grapes and The Cave</a:t>
            </a:r>
            <a:endParaRPr>
              <a:solidFill>
                <a:schemeClr val="dk1"/>
              </a:solidFill>
            </a:endParaRPr>
          </a:p>
        </p:txBody>
      </p:sp>
      <p:pic>
        <p:nvPicPr>
          <p:cNvPr id="83" name="Google Shape;83;p17"/>
          <p:cNvPicPr preferRelativeResize="0"/>
          <p:nvPr/>
        </p:nvPicPr>
        <p:blipFill rotWithShape="1">
          <a:blip r:embed="rId4">
            <a:alphaModFix/>
          </a:blip>
          <a:srcRect r="27546"/>
          <a:stretch/>
        </p:blipFill>
        <p:spPr>
          <a:xfrm>
            <a:off x="4390700" y="757175"/>
            <a:ext cx="4140476" cy="3333750"/>
          </a:xfrm>
          <a:prstGeom prst="rect">
            <a:avLst/>
          </a:prstGeom>
          <a:noFill/>
          <a:ln>
            <a:noFill/>
          </a:ln>
        </p:spPr>
      </p:pic>
      <p:sp>
        <p:nvSpPr>
          <p:cNvPr id="84" name="Google Shape;84;p17"/>
          <p:cNvSpPr txBox="1"/>
          <p:nvPr/>
        </p:nvSpPr>
        <p:spPr>
          <a:xfrm>
            <a:off x="5507925" y="4407275"/>
            <a:ext cx="2359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dk1"/>
                </a:solidFill>
              </a:rPr>
              <a:t>Reaching the cave</a:t>
            </a:r>
            <a:endParaRPr>
              <a:solidFill>
                <a:schemeClr val="dk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a:solidFill>
                  <a:schemeClr val="lt1"/>
                </a:solidFill>
              </a:rPr>
              <a:t>Hyperparameters: Zone</a:t>
            </a:r>
            <a:endParaRPr>
              <a:solidFill>
                <a:schemeClr val="lt1"/>
              </a:solidFill>
            </a:endParaRPr>
          </a:p>
        </p:txBody>
      </p:sp>
      <p:sp>
        <p:nvSpPr>
          <p:cNvPr id="90" name="Google Shape;90;p18"/>
          <p:cNvSpPr txBox="1">
            <a:spLocks noGrp="1"/>
          </p:cNvSpPr>
          <p:nvPr>
            <p:ph type="body" idx="1"/>
          </p:nvPr>
        </p:nvSpPr>
        <p:spPr>
          <a:xfrm>
            <a:off x="311700" y="1017725"/>
            <a:ext cx="8520600" cy="3707700"/>
          </a:xfrm>
          <a:prstGeom prst="rect">
            <a:avLst/>
          </a:prstGeom>
        </p:spPr>
        <p:txBody>
          <a:bodyPr spcFirstLastPara="1" wrap="square" lIns="91425" tIns="91425" rIns="91425" bIns="91425" anchor="t" anchorCtr="0">
            <a:normAutofit lnSpcReduction="10000"/>
          </a:bodyPr>
          <a:lstStyle/>
          <a:p>
            <a:pPr marL="0" lvl="0" indent="0" algn="l" rtl="0">
              <a:lnSpc>
                <a:spcPct val="150000"/>
              </a:lnSpc>
              <a:spcBef>
                <a:spcPts val="0"/>
              </a:spcBef>
              <a:spcAft>
                <a:spcPts val="0"/>
              </a:spcAft>
              <a:buNone/>
            </a:pPr>
            <a:r>
              <a:rPr lang="en">
                <a:solidFill>
                  <a:schemeClr val="lt1"/>
                </a:solidFill>
              </a:rPr>
              <a:t>The therapist can optionally choose a certain zone to increase the amount of grapes in. This is to encourage the child to use that side more, to go to that area. </a:t>
            </a:r>
            <a:endParaRPr>
              <a:solidFill>
                <a:schemeClr val="lt1"/>
              </a:solidFill>
            </a:endParaRPr>
          </a:p>
          <a:p>
            <a:pPr marL="0" lvl="0" indent="0" algn="l" rtl="0">
              <a:lnSpc>
                <a:spcPct val="150000"/>
              </a:lnSpc>
              <a:spcBef>
                <a:spcPts val="1200"/>
              </a:spcBef>
              <a:spcAft>
                <a:spcPts val="0"/>
              </a:spcAft>
              <a:buClr>
                <a:schemeClr val="dk1"/>
              </a:buClr>
              <a:buSzPts val="1100"/>
              <a:buFont typeface="Arial"/>
              <a:buNone/>
            </a:pPr>
            <a:r>
              <a:rPr lang="en">
                <a:solidFill>
                  <a:schemeClr val="lt1"/>
                </a:solidFill>
              </a:rPr>
              <a:t>This is established by having 4 empty game objects in every scene. A player preference called Active Zone is passed through and according to that variable it is decided which game object will instantiate on average 4 grapes.</a:t>
            </a:r>
            <a:endParaRPr>
              <a:solidFill>
                <a:schemeClr val="lt1"/>
              </a:solidFill>
            </a:endParaRPr>
          </a:p>
          <a:p>
            <a:pPr marL="0" lvl="0" indent="0" algn="l" rtl="0">
              <a:lnSpc>
                <a:spcPct val="150000"/>
              </a:lnSpc>
              <a:spcBef>
                <a:spcPts val="1200"/>
              </a:spcBef>
              <a:spcAft>
                <a:spcPts val="0"/>
              </a:spcAft>
              <a:buClr>
                <a:schemeClr val="dk1"/>
              </a:buClr>
              <a:buSzPts val="1100"/>
              <a:buFont typeface="Arial"/>
              <a:buNone/>
            </a:pPr>
            <a:r>
              <a:rPr lang="en">
                <a:solidFill>
                  <a:schemeClr val="lt1"/>
                </a:solidFill>
              </a:rPr>
              <a:t>This variable can be changed in the menu by the therapist at any time. It can also be reset in the menu to have the default configurations in each level. </a:t>
            </a:r>
            <a:endParaRPr>
              <a:solidFill>
                <a:schemeClr val="lt1"/>
              </a:solidFill>
            </a:endParaRPr>
          </a:p>
          <a:p>
            <a:pPr marL="0" lvl="0" indent="0" algn="l" rtl="0">
              <a:lnSpc>
                <a:spcPct val="150000"/>
              </a:lnSpc>
              <a:spcBef>
                <a:spcPts val="1200"/>
              </a:spcBef>
              <a:spcAft>
                <a:spcPts val="1200"/>
              </a:spcAft>
              <a:buClr>
                <a:schemeClr val="dk1"/>
              </a:buClr>
              <a:buSzPts val="1100"/>
              <a:buFont typeface="Arial"/>
              <a:buNone/>
            </a:pPr>
            <a:r>
              <a:rPr lang="en">
                <a:solidFill>
                  <a:schemeClr val="lt1"/>
                </a:solidFill>
              </a:rPr>
              <a:t>The effect is universal across levels.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96" name="Google Shape;96;p19"/>
          <p:cNvPicPr preferRelativeResize="0"/>
          <p:nvPr/>
        </p:nvPicPr>
        <p:blipFill>
          <a:blip r:embed="rId3">
            <a:alphaModFix/>
          </a:blip>
          <a:stretch>
            <a:fillRect/>
          </a:stretch>
        </p:blipFill>
        <p:spPr>
          <a:xfrm>
            <a:off x="342275" y="670675"/>
            <a:ext cx="8459450" cy="380215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a:solidFill>
                  <a:schemeClr val="lt1"/>
                </a:solidFill>
              </a:rPr>
              <a:t>Hyperparameters: Sensitivity</a:t>
            </a:r>
            <a:endParaRPr>
              <a:solidFill>
                <a:schemeClr val="lt1"/>
              </a:solidFill>
            </a:endParaRPr>
          </a:p>
        </p:txBody>
      </p:sp>
      <p:sp>
        <p:nvSpPr>
          <p:cNvPr id="102" name="Google Shape;102;p20"/>
          <p:cNvSpPr txBox="1">
            <a:spLocks noGrp="1"/>
          </p:cNvSpPr>
          <p:nvPr>
            <p:ph type="body" idx="1"/>
          </p:nvPr>
        </p:nvSpPr>
        <p:spPr>
          <a:xfrm>
            <a:off x="311700" y="1017725"/>
            <a:ext cx="8520600" cy="4161900"/>
          </a:xfrm>
          <a:prstGeom prst="rect">
            <a:avLst/>
          </a:prstGeom>
        </p:spPr>
        <p:txBody>
          <a:bodyPr spcFirstLastPara="1" wrap="square" lIns="91425" tIns="91425" rIns="91425" bIns="91425" anchor="t" anchorCtr="0">
            <a:normAutofit fontScale="92500" lnSpcReduction="20000"/>
          </a:bodyPr>
          <a:lstStyle/>
          <a:p>
            <a:pPr marL="0" lvl="0" indent="0" algn="l" rtl="0">
              <a:lnSpc>
                <a:spcPct val="150000"/>
              </a:lnSpc>
              <a:spcBef>
                <a:spcPts val="0"/>
              </a:spcBef>
              <a:spcAft>
                <a:spcPts val="0"/>
              </a:spcAft>
              <a:buNone/>
            </a:pPr>
            <a:r>
              <a:rPr lang="en">
                <a:solidFill>
                  <a:schemeClr val="lt1"/>
                </a:solidFill>
              </a:rPr>
              <a:t>The way and the amount the ball moves is important to the mechanics of the game, and is one of the things that can be modified by the therapist. </a:t>
            </a:r>
            <a:endParaRPr>
              <a:solidFill>
                <a:schemeClr val="lt1"/>
              </a:solidFill>
            </a:endParaRPr>
          </a:p>
          <a:p>
            <a:pPr marL="0" lvl="0" indent="0" algn="l" rtl="0">
              <a:lnSpc>
                <a:spcPct val="150000"/>
              </a:lnSpc>
              <a:spcBef>
                <a:spcPts val="1200"/>
              </a:spcBef>
              <a:spcAft>
                <a:spcPts val="0"/>
              </a:spcAft>
              <a:buNone/>
            </a:pPr>
            <a:r>
              <a:rPr lang="en">
                <a:solidFill>
                  <a:schemeClr val="lt1"/>
                </a:solidFill>
              </a:rPr>
              <a:t>There is a default Normal Sensitivity which is quite sensitive to the movement performed on the Wii Balance Board. </a:t>
            </a:r>
            <a:endParaRPr>
              <a:solidFill>
                <a:schemeClr val="lt1"/>
              </a:solidFill>
            </a:endParaRPr>
          </a:p>
          <a:p>
            <a:pPr marL="0" lvl="0" indent="0" algn="l" rtl="0">
              <a:lnSpc>
                <a:spcPct val="150000"/>
              </a:lnSpc>
              <a:spcBef>
                <a:spcPts val="1200"/>
              </a:spcBef>
              <a:spcAft>
                <a:spcPts val="0"/>
              </a:spcAft>
              <a:buNone/>
            </a:pPr>
            <a:r>
              <a:rPr lang="en">
                <a:solidFill>
                  <a:schemeClr val="lt1"/>
                </a:solidFill>
              </a:rPr>
              <a:t>Or it can be changed to Low Sensitivity which means the sensitivity will decrease and the amount of pressure and movement required to move the ball increases. </a:t>
            </a:r>
            <a:endParaRPr>
              <a:solidFill>
                <a:schemeClr val="lt1"/>
              </a:solidFill>
            </a:endParaRPr>
          </a:p>
          <a:p>
            <a:pPr marL="0" lvl="0" indent="0" algn="l" rtl="0">
              <a:lnSpc>
                <a:spcPct val="150000"/>
              </a:lnSpc>
              <a:spcBef>
                <a:spcPts val="1200"/>
              </a:spcBef>
              <a:spcAft>
                <a:spcPts val="0"/>
              </a:spcAft>
              <a:buNone/>
            </a:pPr>
            <a:r>
              <a:rPr lang="en">
                <a:solidFill>
                  <a:schemeClr val="lt1"/>
                </a:solidFill>
              </a:rPr>
              <a:t>Even though the player controls the movement of the platform and not the ball, by increasing the gravity applied to the ball depending on the player preference that is passed from the menu, we can achieve the desired effect.</a:t>
            </a:r>
            <a:endParaRPr>
              <a:solidFill>
                <a:schemeClr val="lt1"/>
              </a:solidFill>
            </a:endParaRPr>
          </a:p>
          <a:p>
            <a:pPr marL="0" lvl="0" indent="0" algn="l" rtl="0">
              <a:spcBef>
                <a:spcPts val="1200"/>
              </a:spcBef>
              <a:spcAft>
                <a:spcPts val="1200"/>
              </a:spcAft>
              <a:buNone/>
            </a:pP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pic>
        <p:nvPicPr>
          <p:cNvPr id="107" name="Google Shape;107;p21"/>
          <p:cNvPicPr preferRelativeResize="0"/>
          <p:nvPr/>
        </p:nvPicPr>
        <p:blipFill>
          <a:blip r:embed="rId3">
            <a:alphaModFix/>
          </a:blip>
          <a:stretch>
            <a:fillRect/>
          </a:stretch>
        </p:blipFill>
        <p:spPr>
          <a:xfrm>
            <a:off x="298225" y="670525"/>
            <a:ext cx="8547550" cy="3802450"/>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1981</Words>
  <Application>Microsoft Office PowerPoint</Application>
  <PresentationFormat>On-screen Show (16:9)</PresentationFormat>
  <Paragraphs>105</Paragraphs>
  <Slides>28</Slides>
  <Notes>28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28</vt:i4>
      </vt:variant>
    </vt:vector>
  </HeadingPairs>
  <TitlesOfParts>
    <vt:vector size="31" baseType="lpstr">
      <vt:lpstr>Roboto</vt:lpstr>
      <vt:lpstr>Arial</vt:lpstr>
      <vt:lpstr>Simple Light</vt:lpstr>
      <vt:lpstr>PowerPoint Presentation</vt:lpstr>
      <vt:lpstr>The Game: A Summary</vt:lpstr>
      <vt:lpstr>PowerPoint Presentation</vt:lpstr>
      <vt:lpstr>How to Play</vt:lpstr>
      <vt:lpstr>PowerPoint Presentation</vt:lpstr>
      <vt:lpstr>Hyperparameters: Zone</vt:lpstr>
      <vt:lpstr>PowerPoint Presentation</vt:lpstr>
      <vt:lpstr>Hyperparameters: Sensitivity</vt:lpstr>
      <vt:lpstr>PowerPoint Presentation</vt:lpstr>
      <vt:lpstr>Additional Features to Improve Utility</vt:lpstr>
      <vt:lpstr>Additional Features to Improve Aesthetic</vt:lpstr>
      <vt:lpstr>Some Levels in the Game</vt:lpstr>
      <vt:lpstr>Accessibility &amp; Performance</vt:lpstr>
      <vt:lpstr>Wii Balance Board and Wii Balance Walker Program</vt:lpstr>
      <vt:lpstr>Wii Balance Walker</vt:lpstr>
      <vt:lpstr>Interaction Diagram Of Components</vt:lpstr>
      <vt:lpstr>API</vt:lpstr>
      <vt:lpstr>MongoDB Backend</vt:lpstr>
      <vt:lpstr>Report Interface</vt:lpstr>
      <vt:lpstr>PowerPoint Presentation</vt:lpstr>
      <vt:lpstr>PowerPoint Presentation</vt:lpstr>
      <vt:lpstr>PowerPoint Presentation</vt:lpstr>
      <vt:lpstr>Backend</vt:lpstr>
      <vt:lpstr>Unity Game (Interaction with backend)</vt:lpstr>
      <vt:lpstr>Evaluation of the System -1</vt:lpstr>
      <vt:lpstr>Evaluation of the System -2 </vt:lpstr>
      <vt:lpstr>Evaluation of the System -3 </vt:lpstr>
      <vt:lpstr>Evaluation of the System -4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Alize Sevgi</cp:lastModifiedBy>
  <cp:revision>2</cp:revision>
  <dcterms:modified xsi:type="dcterms:W3CDTF">2022-06-19T20:23:16Z</dcterms:modified>
</cp:coreProperties>
</file>